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82" r:id="rId5"/>
    <p:sldId id="257" r:id="rId6"/>
    <p:sldId id="265" r:id="rId7"/>
    <p:sldId id="267" r:id="rId8"/>
    <p:sldId id="275" r:id="rId9"/>
    <p:sldId id="268" r:id="rId10"/>
    <p:sldId id="281" r:id="rId11"/>
    <p:sldId id="277" r:id="rId12"/>
    <p:sldId id="278" r:id="rId13"/>
    <p:sldId id="279" r:id="rId14"/>
    <p:sldId id="276" r:id="rId15"/>
    <p:sldId id="273" r:id="rId16"/>
    <p:sldId id="280" r:id="rId17"/>
    <p:sldId id="272" r:id="rId18"/>
    <p:sldId id="260" r:id="rId19"/>
    <p:sldId id="338" r:id="rId20"/>
    <p:sldId id="339" r:id="rId21"/>
    <p:sldId id="293" r:id="rId22"/>
    <p:sldId id="340" r:id="rId23"/>
    <p:sldId id="345" r:id="rId24"/>
    <p:sldId id="346" r:id="rId25"/>
    <p:sldId id="348" r:id="rId26"/>
    <p:sldId id="349" r:id="rId27"/>
    <p:sldId id="347" r:id="rId28"/>
    <p:sldId id="322" r:id="rId29"/>
    <p:sldId id="350" r:id="rId30"/>
    <p:sldId id="351" r:id="rId31"/>
    <p:sldId id="352" r:id="rId32"/>
    <p:sldId id="331" r:id="rId33"/>
    <p:sldId id="353" r:id="rId34"/>
    <p:sldId id="336" r:id="rId35"/>
    <p:sldId id="354" r:id="rId36"/>
    <p:sldId id="35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Total Membership</a:t>
            </a:r>
            <a:r>
              <a:rPr lang="en-GB" baseline="0" dirty="0"/>
              <a:t> Number by Month</a:t>
            </a:r>
          </a:p>
          <a:p>
            <a:pPr>
              <a:defRPr/>
            </a:pPr>
            <a:r>
              <a:rPr lang="en-GB" sz="1200" baseline="0" dirty="0"/>
              <a:t>(total includes </a:t>
            </a:r>
            <a:r>
              <a:rPr lang="en-GB" sz="1200" u="sng" baseline="0" dirty="0"/>
              <a:t>all membership type</a:t>
            </a:r>
            <a:r>
              <a:rPr lang="en-GB" sz="1200" baseline="0" dirty="0"/>
              <a:t>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FY 20/21</c:v>
                </c:pt>
              </c:strCache>
            </c:strRef>
          </c:tx>
          <c:spPr>
            <a:ln w="28575" cap="rnd">
              <a:solidFill>
                <a:srgbClr val="8D8F90"/>
              </a:solidFill>
              <a:round/>
            </a:ln>
            <a:effectLst/>
          </c:spPr>
          <c:marker>
            <c:symbol val="circle"/>
            <c:size val="5"/>
            <c:spPr>
              <a:solidFill>
                <a:schemeClr val="accent6"/>
              </a:solidFill>
              <a:ln w="9525">
                <a:solidFill>
                  <a:srgbClr val="8D8F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April</c:v>
                </c:pt>
                <c:pt idx="1">
                  <c:v>May</c:v>
                </c:pt>
                <c:pt idx="2">
                  <c:v>June</c:v>
                </c:pt>
                <c:pt idx="3">
                  <c:v>July</c:v>
                </c:pt>
                <c:pt idx="4">
                  <c:v>August</c:v>
                </c:pt>
                <c:pt idx="5">
                  <c:v>September</c:v>
                </c:pt>
                <c:pt idx="6">
                  <c:v>October</c:v>
                </c:pt>
                <c:pt idx="7">
                  <c:v>November</c:v>
                </c:pt>
                <c:pt idx="8">
                  <c:v>December</c:v>
                </c:pt>
                <c:pt idx="9">
                  <c:v>January</c:v>
                </c:pt>
                <c:pt idx="10">
                  <c:v>February</c:v>
                </c:pt>
                <c:pt idx="11">
                  <c:v>March</c:v>
                </c:pt>
              </c:strCache>
            </c:strRef>
          </c:cat>
          <c:val>
            <c:numRef>
              <c:f>Sheet1!$B$2:$M$2</c:f>
              <c:numCache>
                <c:formatCode>General</c:formatCode>
                <c:ptCount val="12"/>
                <c:pt idx="4">
                  <c:v>378</c:v>
                </c:pt>
                <c:pt idx="5">
                  <c:v>419</c:v>
                </c:pt>
                <c:pt idx="6">
                  <c:v>382</c:v>
                </c:pt>
                <c:pt idx="7">
                  <c:v>451</c:v>
                </c:pt>
                <c:pt idx="8">
                  <c:v>446</c:v>
                </c:pt>
                <c:pt idx="9">
                  <c:v>428</c:v>
                </c:pt>
                <c:pt idx="10">
                  <c:v>484</c:v>
                </c:pt>
                <c:pt idx="11">
                  <c:v>494</c:v>
                </c:pt>
              </c:numCache>
            </c:numRef>
          </c:val>
          <c:smooth val="0"/>
          <c:extLst>
            <c:ext xmlns:c16="http://schemas.microsoft.com/office/drawing/2014/chart" uri="{C3380CC4-5D6E-409C-BE32-E72D297353CC}">
              <c16:uniqueId val="{00000000-118E-4E1B-9648-3F930149F432}"/>
            </c:ext>
          </c:extLst>
        </c:ser>
        <c:ser>
          <c:idx val="1"/>
          <c:order val="1"/>
          <c:tx>
            <c:strRef>
              <c:f>Sheet1!$A$3</c:f>
              <c:strCache>
                <c:ptCount val="1"/>
                <c:pt idx="0">
                  <c:v>FY 21/22</c:v>
                </c:pt>
              </c:strCache>
            </c:strRef>
          </c:tx>
          <c:spPr>
            <a:ln w="28575" cap="rnd">
              <a:solidFill>
                <a:srgbClr val="8D8F90"/>
              </a:solidFill>
              <a:round/>
            </a:ln>
            <a:effectLst/>
          </c:spPr>
          <c:marker>
            <c:symbol val="circle"/>
            <c:size val="5"/>
            <c:spPr>
              <a:solidFill>
                <a:schemeClr val="accent5"/>
              </a:solidFill>
              <a:ln w="9525">
                <a:solidFill>
                  <a:srgbClr val="8D8F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April</c:v>
                </c:pt>
                <c:pt idx="1">
                  <c:v>May</c:v>
                </c:pt>
                <c:pt idx="2">
                  <c:v>June</c:v>
                </c:pt>
                <c:pt idx="3">
                  <c:v>July</c:v>
                </c:pt>
                <c:pt idx="4">
                  <c:v>August</c:v>
                </c:pt>
                <c:pt idx="5">
                  <c:v>September</c:v>
                </c:pt>
                <c:pt idx="6">
                  <c:v>October</c:v>
                </c:pt>
                <c:pt idx="7">
                  <c:v>November</c:v>
                </c:pt>
                <c:pt idx="8">
                  <c:v>December</c:v>
                </c:pt>
                <c:pt idx="9">
                  <c:v>January</c:v>
                </c:pt>
                <c:pt idx="10">
                  <c:v>February</c:v>
                </c:pt>
                <c:pt idx="11">
                  <c:v>March</c:v>
                </c:pt>
              </c:strCache>
            </c:strRef>
          </c:cat>
          <c:val>
            <c:numRef>
              <c:f>Sheet1!$B$3:$M$3</c:f>
              <c:numCache>
                <c:formatCode>General</c:formatCode>
                <c:ptCount val="12"/>
                <c:pt idx="0">
                  <c:v>527</c:v>
                </c:pt>
                <c:pt idx="1">
                  <c:v>535</c:v>
                </c:pt>
                <c:pt idx="2">
                  <c:v>556</c:v>
                </c:pt>
                <c:pt idx="3">
                  <c:v>559</c:v>
                </c:pt>
                <c:pt idx="4">
                  <c:v>561</c:v>
                </c:pt>
                <c:pt idx="5">
                  <c:v>580</c:v>
                </c:pt>
                <c:pt idx="6">
                  <c:v>616</c:v>
                </c:pt>
                <c:pt idx="7">
                  <c:v>633</c:v>
                </c:pt>
                <c:pt idx="8">
                  <c:v>642</c:v>
                </c:pt>
                <c:pt idx="9">
                  <c:v>660</c:v>
                </c:pt>
                <c:pt idx="10">
                  <c:v>685</c:v>
                </c:pt>
                <c:pt idx="11">
                  <c:v>668</c:v>
                </c:pt>
              </c:numCache>
            </c:numRef>
          </c:val>
          <c:smooth val="0"/>
          <c:extLst>
            <c:ext xmlns:c16="http://schemas.microsoft.com/office/drawing/2014/chart" uri="{C3380CC4-5D6E-409C-BE32-E72D297353CC}">
              <c16:uniqueId val="{00000001-118E-4E1B-9648-3F930149F432}"/>
            </c:ext>
          </c:extLst>
        </c:ser>
        <c:ser>
          <c:idx val="2"/>
          <c:order val="2"/>
          <c:tx>
            <c:strRef>
              <c:f>Sheet1!$A$4</c:f>
              <c:strCache>
                <c:ptCount val="1"/>
                <c:pt idx="0">
                  <c:v>FY 22/23</c:v>
                </c:pt>
              </c:strCache>
            </c:strRef>
          </c:tx>
          <c:spPr>
            <a:ln w="28575" cap="rnd">
              <a:solidFill>
                <a:srgbClr val="8D8F90"/>
              </a:solidFill>
              <a:round/>
            </a:ln>
            <a:effectLst/>
          </c:spPr>
          <c:marker>
            <c:symbol val="circle"/>
            <c:size val="5"/>
            <c:spPr>
              <a:solidFill>
                <a:schemeClr val="accent4"/>
              </a:solidFill>
              <a:ln w="9525">
                <a:solidFill>
                  <a:srgbClr val="8D8F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April</c:v>
                </c:pt>
                <c:pt idx="1">
                  <c:v>May</c:v>
                </c:pt>
                <c:pt idx="2">
                  <c:v>June</c:v>
                </c:pt>
                <c:pt idx="3">
                  <c:v>July</c:v>
                </c:pt>
                <c:pt idx="4">
                  <c:v>August</c:v>
                </c:pt>
                <c:pt idx="5">
                  <c:v>September</c:v>
                </c:pt>
                <c:pt idx="6">
                  <c:v>October</c:v>
                </c:pt>
                <c:pt idx="7">
                  <c:v>November</c:v>
                </c:pt>
                <c:pt idx="8">
                  <c:v>December</c:v>
                </c:pt>
                <c:pt idx="9">
                  <c:v>January</c:v>
                </c:pt>
                <c:pt idx="10">
                  <c:v>February</c:v>
                </c:pt>
                <c:pt idx="11">
                  <c:v>March</c:v>
                </c:pt>
              </c:strCache>
            </c:strRef>
          </c:cat>
          <c:val>
            <c:numRef>
              <c:f>Sheet1!$B$4:$M$4</c:f>
              <c:numCache>
                <c:formatCode>General</c:formatCode>
                <c:ptCount val="12"/>
                <c:pt idx="0">
                  <c:v>703</c:v>
                </c:pt>
                <c:pt idx="1">
                  <c:v>724</c:v>
                </c:pt>
                <c:pt idx="2">
                  <c:v>730</c:v>
                </c:pt>
                <c:pt idx="3">
                  <c:v>742</c:v>
                </c:pt>
                <c:pt idx="4">
                  <c:v>755</c:v>
                </c:pt>
                <c:pt idx="5">
                  <c:v>744</c:v>
                </c:pt>
                <c:pt idx="6">
                  <c:v>711</c:v>
                </c:pt>
                <c:pt idx="7">
                  <c:v>699</c:v>
                </c:pt>
                <c:pt idx="8">
                  <c:v>694</c:v>
                </c:pt>
                <c:pt idx="9">
                  <c:v>673</c:v>
                </c:pt>
                <c:pt idx="10">
                  <c:v>673</c:v>
                </c:pt>
                <c:pt idx="11">
                  <c:v>666</c:v>
                </c:pt>
              </c:numCache>
            </c:numRef>
          </c:val>
          <c:smooth val="0"/>
          <c:extLst>
            <c:ext xmlns:c16="http://schemas.microsoft.com/office/drawing/2014/chart" uri="{C3380CC4-5D6E-409C-BE32-E72D297353CC}">
              <c16:uniqueId val="{00000002-118E-4E1B-9648-3F930149F432}"/>
            </c:ext>
          </c:extLst>
        </c:ser>
        <c:ser>
          <c:idx val="3"/>
          <c:order val="3"/>
          <c:tx>
            <c:strRef>
              <c:f>Sheet1!$A$5</c:f>
              <c:strCache>
                <c:ptCount val="1"/>
                <c:pt idx="0">
                  <c:v>FY 23/24</c:v>
                </c:pt>
              </c:strCache>
            </c:strRef>
          </c:tx>
          <c:spPr>
            <a:ln w="28575" cap="rnd">
              <a:solidFill>
                <a:srgbClr val="B11760"/>
              </a:solidFill>
              <a:round/>
            </a:ln>
            <a:effectLst/>
          </c:spPr>
          <c:marker>
            <c:symbol val="circle"/>
            <c:size val="5"/>
            <c:spPr>
              <a:solidFill>
                <a:schemeClr val="accent6">
                  <a:lumMod val="60000"/>
                </a:schemeClr>
              </a:solidFill>
              <a:ln w="9525">
                <a:solidFill>
                  <a:srgbClr val="B117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April</c:v>
                </c:pt>
                <c:pt idx="1">
                  <c:v>May</c:v>
                </c:pt>
                <c:pt idx="2">
                  <c:v>June</c:v>
                </c:pt>
                <c:pt idx="3">
                  <c:v>July</c:v>
                </c:pt>
                <c:pt idx="4">
                  <c:v>August</c:v>
                </c:pt>
                <c:pt idx="5">
                  <c:v>September</c:v>
                </c:pt>
                <c:pt idx="6">
                  <c:v>October</c:v>
                </c:pt>
                <c:pt idx="7">
                  <c:v>November</c:v>
                </c:pt>
                <c:pt idx="8">
                  <c:v>December</c:v>
                </c:pt>
                <c:pt idx="9">
                  <c:v>January</c:v>
                </c:pt>
                <c:pt idx="10">
                  <c:v>February</c:v>
                </c:pt>
                <c:pt idx="11">
                  <c:v>March</c:v>
                </c:pt>
              </c:strCache>
            </c:strRef>
          </c:cat>
          <c:val>
            <c:numRef>
              <c:f>Sheet1!$B$5:$M$5</c:f>
              <c:numCache>
                <c:formatCode>General</c:formatCode>
                <c:ptCount val="12"/>
                <c:pt idx="0">
                  <c:v>629</c:v>
                </c:pt>
                <c:pt idx="1">
                  <c:v>607</c:v>
                </c:pt>
                <c:pt idx="2">
                  <c:v>606</c:v>
                </c:pt>
              </c:numCache>
            </c:numRef>
          </c:val>
          <c:smooth val="0"/>
          <c:extLst>
            <c:ext xmlns:c16="http://schemas.microsoft.com/office/drawing/2014/chart" uri="{C3380CC4-5D6E-409C-BE32-E72D297353CC}">
              <c16:uniqueId val="{00000003-118E-4E1B-9648-3F930149F432}"/>
            </c:ext>
          </c:extLst>
        </c:ser>
        <c:dLbls>
          <c:showLegendKey val="0"/>
          <c:showVal val="1"/>
          <c:showCatName val="0"/>
          <c:showSerName val="0"/>
          <c:showPercent val="0"/>
          <c:showBubbleSize val="0"/>
        </c:dLbls>
        <c:marker val="1"/>
        <c:smooth val="0"/>
        <c:axId val="1698658528"/>
        <c:axId val="1698666432"/>
      </c:lineChart>
      <c:catAx>
        <c:axId val="169865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8666432"/>
        <c:crosses val="autoZero"/>
        <c:auto val="1"/>
        <c:lblAlgn val="ctr"/>
        <c:lblOffset val="100"/>
        <c:noMultiLvlLbl val="0"/>
      </c:catAx>
      <c:valAx>
        <c:axId val="169866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86585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2FBD2-060C-4AA8-A1C8-01519A8FD599}" type="datetimeFigureOut">
              <a:rPr lang="en-GB" smtClean="0"/>
              <a:t>08/12/2023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739C4-B960-4351-8B2A-B8BCD4F5B955}" type="slidenum">
              <a:rPr lang="en-GB" smtClean="0"/>
              <a:t>‹#›</a:t>
            </a:fld>
            <a:endParaRPr lang="en-GB"/>
          </a:p>
        </p:txBody>
      </p:sp>
    </p:spTree>
    <p:extLst>
      <p:ext uri="{BB962C8B-B14F-4D97-AF65-F5344CB8AC3E}">
        <p14:creationId xmlns:p14="http://schemas.microsoft.com/office/powerpoint/2010/main" val="7857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C77CA-4444-40F9-AD17-C616A9303EFC}" type="slidenum">
              <a:rPr lang="en-GB" smtClean="0"/>
              <a:t>2</a:t>
            </a:fld>
            <a:endParaRPr lang="en-GB"/>
          </a:p>
        </p:txBody>
      </p:sp>
    </p:spTree>
    <p:extLst>
      <p:ext uri="{BB962C8B-B14F-4D97-AF65-F5344CB8AC3E}">
        <p14:creationId xmlns:p14="http://schemas.microsoft.com/office/powerpoint/2010/main" val="3798831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E3DC14-491E-4B0A-8872-5A44A35783C6}" type="slidenum">
              <a:rPr lang="en-GB" smtClean="0"/>
              <a:t>22</a:t>
            </a:fld>
            <a:endParaRPr lang="en-GB"/>
          </a:p>
        </p:txBody>
      </p:sp>
    </p:spTree>
    <p:extLst>
      <p:ext uri="{BB962C8B-B14F-4D97-AF65-F5344CB8AC3E}">
        <p14:creationId xmlns:p14="http://schemas.microsoft.com/office/powerpoint/2010/main" val="3367493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E3DC14-491E-4B0A-8872-5A44A35783C6}" type="slidenum">
              <a:rPr lang="en-GB" smtClean="0"/>
              <a:t>23</a:t>
            </a:fld>
            <a:endParaRPr lang="en-GB"/>
          </a:p>
        </p:txBody>
      </p:sp>
    </p:spTree>
    <p:extLst>
      <p:ext uri="{BB962C8B-B14F-4D97-AF65-F5344CB8AC3E}">
        <p14:creationId xmlns:p14="http://schemas.microsoft.com/office/powerpoint/2010/main" val="1109880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E3DC14-491E-4B0A-8872-5A44A35783C6}" type="slidenum">
              <a:rPr lang="en-GB" smtClean="0"/>
              <a:t>24</a:t>
            </a:fld>
            <a:endParaRPr lang="en-GB"/>
          </a:p>
        </p:txBody>
      </p:sp>
    </p:spTree>
    <p:extLst>
      <p:ext uri="{BB962C8B-B14F-4D97-AF65-F5344CB8AC3E}">
        <p14:creationId xmlns:p14="http://schemas.microsoft.com/office/powerpoint/2010/main" val="1805189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E3DC14-491E-4B0A-8872-5A44A35783C6}" type="slidenum">
              <a:rPr lang="en-GB" smtClean="0"/>
              <a:t>25</a:t>
            </a:fld>
            <a:endParaRPr lang="en-GB"/>
          </a:p>
        </p:txBody>
      </p:sp>
    </p:spTree>
    <p:extLst>
      <p:ext uri="{BB962C8B-B14F-4D97-AF65-F5344CB8AC3E}">
        <p14:creationId xmlns:p14="http://schemas.microsoft.com/office/powerpoint/2010/main" val="2438042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E3DC14-491E-4B0A-8872-5A44A35783C6}" type="slidenum">
              <a:rPr lang="en-GB" smtClean="0"/>
              <a:t>26</a:t>
            </a:fld>
            <a:endParaRPr lang="en-GB"/>
          </a:p>
        </p:txBody>
      </p:sp>
    </p:spTree>
    <p:extLst>
      <p:ext uri="{BB962C8B-B14F-4D97-AF65-F5344CB8AC3E}">
        <p14:creationId xmlns:p14="http://schemas.microsoft.com/office/powerpoint/2010/main" val="3776526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E3DC14-491E-4B0A-8872-5A44A35783C6}" type="slidenum">
              <a:rPr lang="en-GB" smtClean="0"/>
              <a:t>27</a:t>
            </a:fld>
            <a:endParaRPr lang="en-GB"/>
          </a:p>
        </p:txBody>
      </p:sp>
    </p:spTree>
    <p:extLst>
      <p:ext uri="{BB962C8B-B14F-4D97-AF65-F5344CB8AC3E}">
        <p14:creationId xmlns:p14="http://schemas.microsoft.com/office/powerpoint/2010/main" val="2312485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E3DC14-491E-4B0A-8872-5A44A35783C6}" type="slidenum">
              <a:rPr lang="en-GB" smtClean="0"/>
              <a:t>28</a:t>
            </a:fld>
            <a:endParaRPr lang="en-GB"/>
          </a:p>
        </p:txBody>
      </p:sp>
    </p:spTree>
    <p:extLst>
      <p:ext uri="{BB962C8B-B14F-4D97-AF65-F5344CB8AC3E}">
        <p14:creationId xmlns:p14="http://schemas.microsoft.com/office/powerpoint/2010/main" val="1801524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a:t>
            </a:r>
          </a:p>
          <a:p>
            <a:r>
              <a:rPr lang="en-GB" dirty="0"/>
              <a:t>A little bit about each group and how to get involved. </a:t>
            </a:r>
          </a:p>
        </p:txBody>
      </p:sp>
      <p:sp>
        <p:nvSpPr>
          <p:cNvPr id="4" name="Slide Number Placeholder 3"/>
          <p:cNvSpPr>
            <a:spLocks noGrp="1"/>
          </p:cNvSpPr>
          <p:nvPr>
            <p:ph type="sldNum" sz="quarter" idx="5"/>
          </p:nvPr>
        </p:nvSpPr>
        <p:spPr/>
        <p:txBody>
          <a:bodyPr/>
          <a:lstStyle/>
          <a:p>
            <a:fld id="{E4E3DC14-491E-4B0A-8872-5A44A35783C6}" type="slidenum">
              <a:rPr lang="en-GB" smtClean="0"/>
              <a:t>29</a:t>
            </a:fld>
            <a:endParaRPr lang="en-GB"/>
          </a:p>
        </p:txBody>
      </p:sp>
    </p:spTree>
    <p:extLst>
      <p:ext uri="{BB962C8B-B14F-4D97-AF65-F5344CB8AC3E}">
        <p14:creationId xmlns:p14="http://schemas.microsoft.com/office/powerpoint/2010/main" val="2357826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E3DC14-491E-4B0A-8872-5A44A35783C6}" type="slidenum">
              <a:rPr lang="en-GB" smtClean="0"/>
              <a:t>30</a:t>
            </a:fld>
            <a:endParaRPr lang="en-GB"/>
          </a:p>
        </p:txBody>
      </p:sp>
    </p:spTree>
    <p:extLst>
      <p:ext uri="{BB962C8B-B14F-4D97-AF65-F5344CB8AC3E}">
        <p14:creationId xmlns:p14="http://schemas.microsoft.com/office/powerpoint/2010/main" val="498978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E3DC14-491E-4B0A-8872-5A44A35783C6}" type="slidenum">
              <a:rPr lang="en-GB" smtClean="0"/>
              <a:t>31</a:t>
            </a:fld>
            <a:endParaRPr lang="en-GB"/>
          </a:p>
        </p:txBody>
      </p:sp>
    </p:spTree>
    <p:extLst>
      <p:ext uri="{BB962C8B-B14F-4D97-AF65-F5344CB8AC3E}">
        <p14:creationId xmlns:p14="http://schemas.microsoft.com/office/powerpoint/2010/main" val="278517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C77CA-4444-40F9-AD17-C616A9303EFC}" type="slidenum">
              <a:rPr lang="en-GB" smtClean="0"/>
              <a:t>14</a:t>
            </a:fld>
            <a:endParaRPr lang="en-GB"/>
          </a:p>
        </p:txBody>
      </p:sp>
    </p:spTree>
    <p:extLst>
      <p:ext uri="{BB962C8B-B14F-4D97-AF65-F5344CB8AC3E}">
        <p14:creationId xmlns:p14="http://schemas.microsoft.com/office/powerpoint/2010/main" val="4119001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E3DC14-491E-4B0A-8872-5A44A35783C6}" type="slidenum">
              <a:rPr lang="en-GB" smtClean="0"/>
              <a:t>32</a:t>
            </a:fld>
            <a:endParaRPr lang="en-GB"/>
          </a:p>
        </p:txBody>
      </p:sp>
    </p:spTree>
    <p:extLst>
      <p:ext uri="{BB962C8B-B14F-4D97-AF65-F5344CB8AC3E}">
        <p14:creationId xmlns:p14="http://schemas.microsoft.com/office/powerpoint/2010/main" val="155804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E3DC14-491E-4B0A-8872-5A44A35783C6}" type="slidenum">
              <a:rPr lang="en-GB" smtClean="0"/>
              <a:t>15</a:t>
            </a:fld>
            <a:endParaRPr lang="en-GB"/>
          </a:p>
        </p:txBody>
      </p:sp>
    </p:spTree>
    <p:extLst>
      <p:ext uri="{BB962C8B-B14F-4D97-AF65-F5344CB8AC3E}">
        <p14:creationId xmlns:p14="http://schemas.microsoft.com/office/powerpoint/2010/main" val="380127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E3DC14-491E-4B0A-8872-5A44A35783C6}" type="slidenum">
              <a:rPr lang="en-GB" smtClean="0"/>
              <a:t>16</a:t>
            </a:fld>
            <a:endParaRPr lang="en-GB"/>
          </a:p>
        </p:txBody>
      </p:sp>
    </p:spTree>
    <p:extLst>
      <p:ext uri="{BB962C8B-B14F-4D97-AF65-F5344CB8AC3E}">
        <p14:creationId xmlns:p14="http://schemas.microsoft.com/office/powerpoint/2010/main" val="1184786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E3DC14-491E-4B0A-8872-5A44A35783C6}" type="slidenum">
              <a:rPr lang="en-GB" smtClean="0"/>
              <a:t>17</a:t>
            </a:fld>
            <a:endParaRPr lang="en-GB"/>
          </a:p>
        </p:txBody>
      </p:sp>
    </p:spTree>
    <p:extLst>
      <p:ext uri="{BB962C8B-B14F-4D97-AF65-F5344CB8AC3E}">
        <p14:creationId xmlns:p14="http://schemas.microsoft.com/office/powerpoint/2010/main" val="356155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E3DC14-491E-4B0A-8872-5A44A35783C6}" type="slidenum">
              <a:rPr lang="en-GB" smtClean="0"/>
              <a:t>18</a:t>
            </a:fld>
            <a:endParaRPr lang="en-GB"/>
          </a:p>
        </p:txBody>
      </p:sp>
    </p:spTree>
    <p:extLst>
      <p:ext uri="{BB962C8B-B14F-4D97-AF65-F5344CB8AC3E}">
        <p14:creationId xmlns:p14="http://schemas.microsoft.com/office/powerpoint/2010/main" val="2280843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E3DC14-491E-4B0A-8872-5A44A35783C6}" type="slidenum">
              <a:rPr lang="en-GB" smtClean="0"/>
              <a:t>19</a:t>
            </a:fld>
            <a:endParaRPr lang="en-GB"/>
          </a:p>
        </p:txBody>
      </p:sp>
    </p:spTree>
    <p:extLst>
      <p:ext uri="{BB962C8B-B14F-4D97-AF65-F5344CB8AC3E}">
        <p14:creationId xmlns:p14="http://schemas.microsoft.com/office/powerpoint/2010/main" val="398265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E3DC14-491E-4B0A-8872-5A44A35783C6}" type="slidenum">
              <a:rPr lang="en-GB" smtClean="0"/>
              <a:t>20</a:t>
            </a:fld>
            <a:endParaRPr lang="en-GB"/>
          </a:p>
        </p:txBody>
      </p:sp>
    </p:spTree>
    <p:extLst>
      <p:ext uri="{BB962C8B-B14F-4D97-AF65-F5344CB8AC3E}">
        <p14:creationId xmlns:p14="http://schemas.microsoft.com/office/powerpoint/2010/main" val="487173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E3DC14-491E-4B0A-8872-5A44A35783C6}" type="slidenum">
              <a:rPr lang="en-GB" smtClean="0"/>
              <a:t>21</a:t>
            </a:fld>
            <a:endParaRPr lang="en-GB"/>
          </a:p>
        </p:txBody>
      </p:sp>
    </p:spTree>
    <p:extLst>
      <p:ext uri="{BB962C8B-B14F-4D97-AF65-F5344CB8AC3E}">
        <p14:creationId xmlns:p14="http://schemas.microsoft.com/office/powerpoint/2010/main" val="487173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36BC-1AB8-F506-725E-D0E4B17ED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8B70CE-46CF-4335-D138-C1034B6447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E31BA8-E377-29D9-3C73-BEC3D632A188}"/>
              </a:ext>
            </a:extLst>
          </p:cNvPr>
          <p:cNvSpPr>
            <a:spLocks noGrp="1"/>
          </p:cNvSpPr>
          <p:nvPr>
            <p:ph type="dt" sz="half" idx="10"/>
          </p:nvPr>
        </p:nvSpPr>
        <p:spPr/>
        <p:txBody>
          <a:bodyPr/>
          <a:lstStyle/>
          <a:p>
            <a:fld id="{6C132B77-9F6B-4A0E-9158-128E5E26B8B9}" type="datetimeFigureOut">
              <a:rPr lang="en-GB" smtClean="0"/>
              <a:t>08/12/2023</a:t>
            </a:fld>
            <a:endParaRPr lang="en-GB"/>
          </a:p>
        </p:txBody>
      </p:sp>
      <p:sp>
        <p:nvSpPr>
          <p:cNvPr id="5" name="Footer Placeholder 4">
            <a:extLst>
              <a:ext uri="{FF2B5EF4-FFF2-40B4-BE49-F238E27FC236}">
                <a16:creationId xmlns:a16="http://schemas.microsoft.com/office/drawing/2014/main" id="{ACCF0141-56B7-5D31-0F40-850F714773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0B4ECA-4FBF-0A62-9AD2-89A1CC006F57}"/>
              </a:ext>
            </a:extLst>
          </p:cNvPr>
          <p:cNvSpPr>
            <a:spLocks noGrp="1"/>
          </p:cNvSpPr>
          <p:nvPr>
            <p:ph type="sldNum" sz="quarter" idx="12"/>
          </p:nvPr>
        </p:nvSpPr>
        <p:spPr/>
        <p:txBody>
          <a:bodyPr/>
          <a:lstStyle/>
          <a:p>
            <a:fld id="{17D72FB0-5DD6-41A8-ABD7-D965DCE1961D}" type="slidenum">
              <a:rPr lang="en-GB" smtClean="0"/>
              <a:t>‹#›</a:t>
            </a:fld>
            <a:endParaRPr lang="en-GB"/>
          </a:p>
        </p:txBody>
      </p:sp>
    </p:spTree>
    <p:extLst>
      <p:ext uri="{BB962C8B-B14F-4D97-AF65-F5344CB8AC3E}">
        <p14:creationId xmlns:p14="http://schemas.microsoft.com/office/powerpoint/2010/main" val="255716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B463-F245-A67B-7E8F-02DD6C90A0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CED297-7E3B-1E6C-2E62-D1C5F846CC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24AD96-CDCD-20B7-BF81-FF6ADE05FA59}"/>
              </a:ext>
            </a:extLst>
          </p:cNvPr>
          <p:cNvSpPr>
            <a:spLocks noGrp="1"/>
          </p:cNvSpPr>
          <p:nvPr>
            <p:ph type="dt" sz="half" idx="10"/>
          </p:nvPr>
        </p:nvSpPr>
        <p:spPr/>
        <p:txBody>
          <a:bodyPr/>
          <a:lstStyle/>
          <a:p>
            <a:fld id="{6C132B77-9F6B-4A0E-9158-128E5E26B8B9}" type="datetimeFigureOut">
              <a:rPr lang="en-GB" smtClean="0"/>
              <a:t>08/12/2023</a:t>
            </a:fld>
            <a:endParaRPr lang="en-GB"/>
          </a:p>
        </p:txBody>
      </p:sp>
      <p:sp>
        <p:nvSpPr>
          <p:cNvPr id="5" name="Footer Placeholder 4">
            <a:extLst>
              <a:ext uri="{FF2B5EF4-FFF2-40B4-BE49-F238E27FC236}">
                <a16:creationId xmlns:a16="http://schemas.microsoft.com/office/drawing/2014/main" id="{AFEBEAB3-AC62-FA30-8EAE-2AD1FD8412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BB82D3-7435-A67E-20CC-721F7AE93BEA}"/>
              </a:ext>
            </a:extLst>
          </p:cNvPr>
          <p:cNvSpPr>
            <a:spLocks noGrp="1"/>
          </p:cNvSpPr>
          <p:nvPr>
            <p:ph type="sldNum" sz="quarter" idx="12"/>
          </p:nvPr>
        </p:nvSpPr>
        <p:spPr/>
        <p:txBody>
          <a:bodyPr/>
          <a:lstStyle/>
          <a:p>
            <a:fld id="{17D72FB0-5DD6-41A8-ABD7-D965DCE1961D}" type="slidenum">
              <a:rPr lang="en-GB" smtClean="0"/>
              <a:t>‹#›</a:t>
            </a:fld>
            <a:endParaRPr lang="en-GB"/>
          </a:p>
        </p:txBody>
      </p:sp>
    </p:spTree>
    <p:extLst>
      <p:ext uri="{BB962C8B-B14F-4D97-AF65-F5344CB8AC3E}">
        <p14:creationId xmlns:p14="http://schemas.microsoft.com/office/powerpoint/2010/main" val="3397981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FF7C4E-75E6-E551-0B81-E9F0050044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877EE7-4503-D0D1-CB9E-79F0534ED1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35113E-3D4C-FBE6-8BD3-CB7804E4DB1D}"/>
              </a:ext>
            </a:extLst>
          </p:cNvPr>
          <p:cNvSpPr>
            <a:spLocks noGrp="1"/>
          </p:cNvSpPr>
          <p:nvPr>
            <p:ph type="dt" sz="half" idx="10"/>
          </p:nvPr>
        </p:nvSpPr>
        <p:spPr/>
        <p:txBody>
          <a:bodyPr/>
          <a:lstStyle/>
          <a:p>
            <a:fld id="{6C132B77-9F6B-4A0E-9158-128E5E26B8B9}" type="datetimeFigureOut">
              <a:rPr lang="en-GB" smtClean="0"/>
              <a:t>08/12/2023</a:t>
            </a:fld>
            <a:endParaRPr lang="en-GB"/>
          </a:p>
        </p:txBody>
      </p:sp>
      <p:sp>
        <p:nvSpPr>
          <p:cNvPr id="5" name="Footer Placeholder 4">
            <a:extLst>
              <a:ext uri="{FF2B5EF4-FFF2-40B4-BE49-F238E27FC236}">
                <a16:creationId xmlns:a16="http://schemas.microsoft.com/office/drawing/2014/main" id="{B1A5A377-92B5-2CC6-7FC6-8127EB7E94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3167E9-3A85-F8E8-50A8-36E26744CCCD}"/>
              </a:ext>
            </a:extLst>
          </p:cNvPr>
          <p:cNvSpPr>
            <a:spLocks noGrp="1"/>
          </p:cNvSpPr>
          <p:nvPr>
            <p:ph type="sldNum" sz="quarter" idx="12"/>
          </p:nvPr>
        </p:nvSpPr>
        <p:spPr/>
        <p:txBody>
          <a:bodyPr/>
          <a:lstStyle/>
          <a:p>
            <a:fld id="{17D72FB0-5DD6-41A8-ABD7-D965DCE1961D}" type="slidenum">
              <a:rPr lang="en-GB" smtClean="0"/>
              <a:t>‹#›</a:t>
            </a:fld>
            <a:endParaRPr lang="en-GB"/>
          </a:p>
        </p:txBody>
      </p:sp>
    </p:spTree>
    <p:extLst>
      <p:ext uri="{BB962C8B-B14F-4D97-AF65-F5344CB8AC3E}">
        <p14:creationId xmlns:p14="http://schemas.microsoft.com/office/powerpoint/2010/main" val="186674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2822-8288-69FA-94B3-E38B3B4231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38F46-F3EF-195F-3A36-9E3C454D7D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A32FA5-C00C-2177-600E-DA80CC45D081}"/>
              </a:ext>
            </a:extLst>
          </p:cNvPr>
          <p:cNvSpPr>
            <a:spLocks noGrp="1"/>
          </p:cNvSpPr>
          <p:nvPr>
            <p:ph type="dt" sz="half" idx="10"/>
          </p:nvPr>
        </p:nvSpPr>
        <p:spPr/>
        <p:txBody>
          <a:bodyPr/>
          <a:lstStyle/>
          <a:p>
            <a:fld id="{6C132B77-9F6B-4A0E-9158-128E5E26B8B9}" type="datetimeFigureOut">
              <a:rPr lang="en-GB" smtClean="0"/>
              <a:t>08/12/2023</a:t>
            </a:fld>
            <a:endParaRPr lang="en-GB"/>
          </a:p>
        </p:txBody>
      </p:sp>
      <p:sp>
        <p:nvSpPr>
          <p:cNvPr id="5" name="Footer Placeholder 4">
            <a:extLst>
              <a:ext uri="{FF2B5EF4-FFF2-40B4-BE49-F238E27FC236}">
                <a16:creationId xmlns:a16="http://schemas.microsoft.com/office/drawing/2014/main" id="{806EB162-D8CA-6D56-DC43-524DD9CCEE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2BFC6B-035B-BB48-5F20-B4A1080FBE5B}"/>
              </a:ext>
            </a:extLst>
          </p:cNvPr>
          <p:cNvSpPr>
            <a:spLocks noGrp="1"/>
          </p:cNvSpPr>
          <p:nvPr>
            <p:ph type="sldNum" sz="quarter" idx="12"/>
          </p:nvPr>
        </p:nvSpPr>
        <p:spPr/>
        <p:txBody>
          <a:bodyPr/>
          <a:lstStyle/>
          <a:p>
            <a:fld id="{17D72FB0-5DD6-41A8-ABD7-D965DCE1961D}" type="slidenum">
              <a:rPr lang="en-GB" smtClean="0"/>
              <a:t>‹#›</a:t>
            </a:fld>
            <a:endParaRPr lang="en-GB"/>
          </a:p>
        </p:txBody>
      </p:sp>
    </p:spTree>
    <p:extLst>
      <p:ext uri="{BB962C8B-B14F-4D97-AF65-F5344CB8AC3E}">
        <p14:creationId xmlns:p14="http://schemas.microsoft.com/office/powerpoint/2010/main" val="74835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9D63-E366-0B78-20B5-E10028A959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DD87C5-4C3E-0052-2F84-9115561032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1F8BCC-5DDF-E3B5-A6B0-5E952222E428}"/>
              </a:ext>
            </a:extLst>
          </p:cNvPr>
          <p:cNvSpPr>
            <a:spLocks noGrp="1"/>
          </p:cNvSpPr>
          <p:nvPr>
            <p:ph type="dt" sz="half" idx="10"/>
          </p:nvPr>
        </p:nvSpPr>
        <p:spPr/>
        <p:txBody>
          <a:bodyPr/>
          <a:lstStyle/>
          <a:p>
            <a:fld id="{6C132B77-9F6B-4A0E-9158-128E5E26B8B9}" type="datetimeFigureOut">
              <a:rPr lang="en-GB" smtClean="0"/>
              <a:t>08/12/2023</a:t>
            </a:fld>
            <a:endParaRPr lang="en-GB"/>
          </a:p>
        </p:txBody>
      </p:sp>
      <p:sp>
        <p:nvSpPr>
          <p:cNvPr id="5" name="Footer Placeholder 4">
            <a:extLst>
              <a:ext uri="{FF2B5EF4-FFF2-40B4-BE49-F238E27FC236}">
                <a16:creationId xmlns:a16="http://schemas.microsoft.com/office/drawing/2014/main" id="{971B6B95-D5E0-6FBF-99A1-90DF7DD9A5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9F577A-06AA-4A32-CFBA-EBA50B9B9AB5}"/>
              </a:ext>
            </a:extLst>
          </p:cNvPr>
          <p:cNvSpPr>
            <a:spLocks noGrp="1"/>
          </p:cNvSpPr>
          <p:nvPr>
            <p:ph type="sldNum" sz="quarter" idx="12"/>
          </p:nvPr>
        </p:nvSpPr>
        <p:spPr/>
        <p:txBody>
          <a:bodyPr/>
          <a:lstStyle/>
          <a:p>
            <a:fld id="{17D72FB0-5DD6-41A8-ABD7-D965DCE1961D}" type="slidenum">
              <a:rPr lang="en-GB" smtClean="0"/>
              <a:t>‹#›</a:t>
            </a:fld>
            <a:endParaRPr lang="en-GB"/>
          </a:p>
        </p:txBody>
      </p:sp>
    </p:spTree>
    <p:extLst>
      <p:ext uri="{BB962C8B-B14F-4D97-AF65-F5344CB8AC3E}">
        <p14:creationId xmlns:p14="http://schemas.microsoft.com/office/powerpoint/2010/main" val="97454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1D74D-F4C1-FF66-0928-825B0E8ADE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2656DC-51A9-4101-52E6-9C1D20E027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C071A8-2119-D37C-9C9C-AF6F3DBAFE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D97F17-924C-CE99-5DBB-63374FEE1EEC}"/>
              </a:ext>
            </a:extLst>
          </p:cNvPr>
          <p:cNvSpPr>
            <a:spLocks noGrp="1"/>
          </p:cNvSpPr>
          <p:nvPr>
            <p:ph type="dt" sz="half" idx="10"/>
          </p:nvPr>
        </p:nvSpPr>
        <p:spPr/>
        <p:txBody>
          <a:bodyPr/>
          <a:lstStyle/>
          <a:p>
            <a:fld id="{6C132B77-9F6B-4A0E-9158-128E5E26B8B9}" type="datetimeFigureOut">
              <a:rPr lang="en-GB" smtClean="0"/>
              <a:t>08/12/2023</a:t>
            </a:fld>
            <a:endParaRPr lang="en-GB"/>
          </a:p>
        </p:txBody>
      </p:sp>
      <p:sp>
        <p:nvSpPr>
          <p:cNvPr id="6" name="Footer Placeholder 5">
            <a:extLst>
              <a:ext uri="{FF2B5EF4-FFF2-40B4-BE49-F238E27FC236}">
                <a16:creationId xmlns:a16="http://schemas.microsoft.com/office/drawing/2014/main" id="{927C9C37-1A7B-10C4-0C6D-8AD911B91C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9D0714-C160-26C9-B96D-1E15ECA08ACD}"/>
              </a:ext>
            </a:extLst>
          </p:cNvPr>
          <p:cNvSpPr>
            <a:spLocks noGrp="1"/>
          </p:cNvSpPr>
          <p:nvPr>
            <p:ph type="sldNum" sz="quarter" idx="12"/>
          </p:nvPr>
        </p:nvSpPr>
        <p:spPr/>
        <p:txBody>
          <a:bodyPr/>
          <a:lstStyle/>
          <a:p>
            <a:fld id="{17D72FB0-5DD6-41A8-ABD7-D965DCE1961D}" type="slidenum">
              <a:rPr lang="en-GB" smtClean="0"/>
              <a:t>‹#›</a:t>
            </a:fld>
            <a:endParaRPr lang="en-GB"/>
          </a:p>
        </p:txBody>
      </p:sp>
    </p:spTree>
    <p:extLst>
      <p:ext uri="{BB962C8B-B14F-4D97-AF65-F5344CB8AC3E}">
        <p14:creationId xmlns:p14="http://schemas.microsoft.com/office/powerpoint/2010/main" val="413569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8929-CE0F-19BE-42CC-9B13201CAA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09104F-179E-5E08-B740-F3659E27D9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B0CE9A-28D7-139E-E8ED-F2EF24B13C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44B47F-5BFD-CCCF-CD26-70CF98CC9E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FFAA-4F44-52A8-421D-6304736FFB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28B9E7-5933-689C-2BF7-CE2C4E99B9F3}"/>
              </a:ext>
            </a:extLst>
          </p:cNvPr>
          <p:cNvSpPr>
            <a:spLocks noGrp="1"/>
          </p:cNvSpPr>
          <p:nvPr>
            <p:ph type="dt" sz="half" idx="10"/>
          </p:nvPr>
        </p:nvSpPr>
        <p:spPr/>
        <p:txBody>
          <a:bodyPr/>
          <a:lstStyle/>
          <a:p>
            <a:fld id="{6C132B77-9F6B-4A0E-9158-128E5E26B8B9}" type="datetimeFigureOut">
              <a:rPr lang="en-GB" smtClean="0"/>
              <a:t>08/12/2023</a:t>
            </a:fld>
            <a:endParaRPr lang="en-GB"/>
          </a:p>
        </p:txBody>
      </p:sp>
      <p:sp>
        <p:nvSpPr>
          <p:cNvPr id="8" name="Footer Placeholder 7">
            <a:extLst>
              <a:ext uri="{FF2B5EF4-FFF2-40B4-BE49-F238E27FC236}">
                <a16:creationId xmlns:a16="http://schemas.microsoft.com/office/drawing/2014/main" id="{B7D3D666-611C-93B8-207E-FCC6B27B9C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CF4CC14-6C88-5281-0D19-A72D35460773}"/>
              </a:ext>
            </a:extLst>
          </p:cNvPr>
          <p:cNvSpPr>
            <a:spLocks noGrp="1"/>
          </p:cNvSpPr>
          <p:nvPr>
            <p:ph type="sldNum" sz="quarter" idx="12"/>
          </p:nvPr>
        </p:nvSpPr>
        <p:spPr/>
        <p:txBody>
          <a:bodyPr/>
          <a:lstStyle/>
          <a:p>
            <a:fld id="{17D72FB0-5DD6-41A8-ABD7-D965DCE1961D}" type="slidenum">
              <a:rPr lang="en-GB" smtClean="0"/>
              <a:t>‹#›</a:t>
            </a:fld>
            <a:endParaRPr lang="en-GB"/>
          </a:p>
        </p:txBody>
      </p:sp>
    </p:spTree>
    <p:extLst>
      <p:ext uri="{BB962C8B-B14F-4D97-AF65-F5344CB8AC3E}">
        <p14:creationId xmlns:p14="http://schemas.microsoft.com/office/powerpoint/2010/main" val="152715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D481-EE8E-955A-E4F3-1E945934CE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694977-B76C-03FA-C5DA-A9F9F66B83EB}"/>
              </a:ext>
            </a:extLst>
          </p:cNvPr>
          <p:cNvSpPr>
            <a:spLocks noGrp="1"/>
          </p:cNvSpPr>
          <p:nvPr>
            <p:ph type="dt" sz="half" idx="10"/>
          </p:nvPr>
        </p:nvSpPr>
        <p:spPr/>
        <p:txBody>
          <a:bodyPr/>
          <a:lstStyle/>
          <a:p>
            <a:fld id="{6C132B77-9F6B-4A0E-9158-128E5E26B8B9}" type="datetimeFigureOut">
              <a:rPr lang="en-GB" smtClean="0"/>
              <a:t>08/12/2023</a:t>
            </a:fld>
            <a:endParaRPr lang="en-GB"/>
          </a:p>
        </p:txBody>
      </p:sp>
      <p:sp>
        <p:nvSpPr>
          <p:cNvPr id="4" name="Footer Placeholder 3">
            <a:extLst>
              <a:ext uri="{FF2B5EF4-FFF2-40B4-BE49-F238E27FC236}">
                <a16:creationId xmlns:a16="http://schemas.microsoft.com/office/drawing/2014/main" id="{E55B15E6-124A-85CB-371D-5C31F1FBBD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020A61-3146-E584-6558-EB8FE97F5350}"/>
              </a:ext>
            </a:extLst>
          </p:cNvPr>
          <p:cNvSpPr>
            <a:spLocks noGrp="1"/>
          </p:cNvSpPr>
          <p:nvPr>
            <p:ph type="sldNum" sz="quarter" idx="12"/>
          </p:nvPr>
        </p:nvSpPr>
        <p:spPr/>
        <p:txBody>
          <a:bodyPr/>
          <a:lstStyle/>
          <a:p>
            <a:fld id="{17D72FB0-5DD6-41A8-ABD7-D965DCE1961D}" type="slidenum">
              <a:rPr lang="en-GB" smtClean="0"/>
              <a:t>‹#›</a:t>
            </a:fld>
            <a:endParaRPr lang="en-GB"/>
          </a:p>
        </p:txBody>
      </p:sp>
    </p:spTree>
    <p:extLst>
      <p:ext uri="{BB962C8B-B14F-4D97-AF65-F5344CB8AC3E}">
        <p14:creationId xmlns:p14="http://schemas.microsoft.com/office/powerpoint/2010/main" val="3251020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EC971-66E6-D44B-3002-E78CCF1185A5}"/>
              </a:ext>
            </a:extLst>
          </p:cNvPr>
          <p:cNvSpPr>
            <a:spLocks noGrp="1"/>
          </p:cNvSpPr>
          <p:nvPr>
            <p:ph type="dt" sz="half" idx="10"/>
          </p:nvPr>
        </p:nvSpPr>
        <p:spPr/>
        <p:txBody>
          <a:bodyPr/>
          <a:lstStyle/>
          <a:p>
            <a:fld id="{6C132B77-9F6B-4A0E-9158-128E5E26B8B9}" type="datetimeFigureOut">
              <a:rPr lang="en-GB" smtClean="0"/>
              <a:t>08/12/2023</a:t>
            </a:fld>
            <a:endParaRPr lang="en-GB"/>
          </a:p>
        </p:txBody>
      </p:sp>
      <p:sp>
        <p:nvSpPr>
          <p:cNvPr id="3" name="Footer Placeholder 2">
            <a:extLst>
              <a:ext uri="{FF2B5EF4-FFF2-40B4-BE49-F238E27FC236}">
                <a16:creationId xmlns:a16="http://schemas.microsoft.com/office/drawing/2014/main" id="{F63D4802-D422-90BF-210B-40A23CDC8C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ADA8B7-2C51-6522-A755-DD0E62E050A4}"/>
              </a:ext>
            </a:extLst>
          </p:cNvPr>
          <p:cNvSpPr>
            <a:spLocks noGrp="1"/>
          </p:cNvSpPr>
          <p:nvPr>
            <p:ph type="sldNum" sz="quarter" idx="12"/>
          </p:nvPr>
        </p:nvSpPr>
        <p:spPr/>
        <p:txBody>
          <a:bodyPr/>
          <a:lstStyle/>
          <a:p>
            <a:fld id="{17D72FB0-5DD6-41A8-ABD7-D965DCE1961D}" type="slidenum">
              <a:rPr lang="en-GB" smtClean="0"/>
              <a:t>‹#›</a:t>
            </a:fld>
            <a:endParaRPr lang="en-GB"/>
          </a:p>
        </p:txBody>
      </p:sp>
    </p:spTree>
    <p:extLst>
      <p:ext uri="{BB962C8B-B14F-4D97-AF65-F5344CB8AC3E}">
        <p14:creationId xmlns:p14="http://schemas.microsoft.com/office/powerpoint/2010/main" val="249241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EB1A-80D9-1C57-194B-8C03D5F452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A717B1-7091-02D3-FB44-F01D44D5B4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F2989E-1E4F-FB18-9837-EC8363FA3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5D079-5ECB-9036-E016-C374A0BCAC4C}"/>
              </a:ext>
            </a:extLst>
          </p:cNvPr>
          <p:cNvSpPr>
            <a:spLocks noGrp="1"/>
          </p:cNvSpPr>
          <p:nvPr>
            <p:ph type="dt" sz="half" idx="10"/>
          </p:nvPr>
        </p:nvSpPr>
        <p:spPr/>
        <p:txBody>
          <a:bodyPr/>
          <a:lstStyle/>
          <a:p>
            <a:fld id="{6C132B77-9F6B-4A0E-9158-128E5E26B8B9}" type="datetimeFigureOut">
              <a:rPr lang="en-GB" smtClean="0"/>
              <a:t>08/12/2023</a:t>
            </a:fld>
            <a:endParaRPr lang="en-GB"/>
          </a:p>
        </p:txBody>
      </p:sp>
      <p:sp>
        <p:nvSpPr>
          <p:cNvPr id="6" name="Footer Placeholder 5">
            <a:extLst>
              <a:ext uri="{FF2B5EF4-FFF2-40B4-BE49-F238E27FC236}">
                <a16:creationId xmlns:a16="http://schemas.microsoft.com/office/drawing/2014/main" id="{4C8C93CC-ED79-1F9D-1539-96BE7FBD77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181E6D-FEB1-D249-7308-E04C2F00F59A}"/>
              </a:ext>
            </a:extLst>
          </p:cNvPr>
          <p:cNvSpPr>
            <a:spLocks noGrp="1"/>
          </p:cNvSpPr>
          <p:nvPr>
            <p:ph type="sldNum" sz="quarter" idx="12"/>
          </p:nvPr>
        </p:nvSpPr>
        <p:spPr/>
        <p:txBody>
          <a:bodyPr/>
          <a:lstStyle/>
          <a:p>
            <a:fld id="{17D72FB0-5DD6-41A8-ABD7-D965DCE1961D}" type="slidenum">
              <a:rPr lang="en-GB" smtClean="0"/>
              <a:t>‹#›</a:t>
            </a:fld>
            <a:endParaRPr lang="en-GB"/>
          </a:p>
        </p:txBody>
      </p:sp>
    </p:spTree>
    <p:extLst>
      <p:ext uri="{BB962C8B-B14F-4D97-AF65-F5344CB8AC3E}">
        <p14:creationId xmlns:p14="http://schemas.microsoft.com/office/powerpoint/2010/main" val="362188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689F-3365-45AD-51DC-ACD1A5A0FB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F49C40-791A-B82E-BF1D-D2E44AA4B4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1E19E1-ED5E-35A4-BB95-563C0D9246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8D2F0-25AB-6C28-F335-6EA703662203}"/>
              </a:ext>
            </a:extLst>
          </p:cNvPr>
          <p:cNvSpPr>
            <a:spLocks noGrp="1"/>
          </p:cNvSpPr>
          <p:nvPr>
            <p:ph type="dt" sz="half" idx="10"/>
          </p:nvPr>
        </p:nvSpPr>
        <p:spPr/>
        <p:txBody>
          <a:bodyPr/>
          <a:lstStyle/>
          <a:p>
            <a:fld id="{6C132B77-9F6B-4A0E-9158-128E5E26B8B9}" type="datetimeFigureOut">
              <a:rPr lang="en-GB" smtClean="0"/>
              <a:t>08/12/2023</a:t>
            </a:fld>
            <a:endParaRPr lang="en-GB"/>
          </a:p>
        </p:txBody>
      </p:sp>
      <p:sp>
        <p:nvSpPr>
          <p:cNvPr id="6" name="Footer Placeholder 5">
            <a:extLst>
              <a:ext uri="{FF2B5EF4-FFF2-40B4-BE49-F238E27FC236}">
                <a16:creationId xmlns:a16="http://schemas.microsoft.com/office/drawing/2014/main" id="{7EFF06CC-73E1-30F9-9137-44F41A4DA7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7363A9-C881-BE77-A832-AAFABD756A91}"/>
              </a:ext>
            </a:extLst>
          </p:cNvPr>
          <p:cNvSpPr>
            <a:spLocks noGrp="1"/>
          </p:cNvSpPr>
          <p:nvPr>
            <p:ph type="sldNum" sz="quarter" idx="12"/>
          </p:nvPr>
        </p:nvSpPr>
        <p:spPr/>
        <p:txBody>
          <a:bodyPr/>
          <a:lstStyle/>
          <a:p>
            <a:fld id="{17D72FB0-5DD6-41A8-ABD7-D965DCE1961D}" type="slidenum">
              <a:rPr lang="en-GB" smtClean="0"/>
              <a:t>‹#›</a:t>
            </a:fld>
            <a:endParaRPr lang="en-GB"/>
          </a:p>
        </p:txBody>
      </p:sp>
    </p:spTree>
    <p:extLst>
      <p:ext uri="{BB962C8B-B14F-4D97-AF65-F5344CB8AC3E}">
        <p14:creationId xmlns:p14="http://schemas.microsoft.com/office/powerpoint/2010/main" val="96369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B740D-11E8-2FC6-FCD9-E63B13457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05E2B3-1659-64F9-862C-0760C1E72F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7779E1-7CB9-E349-463B-4279A6DA81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32B77-9F6B-4A0E-9158-128E5E26B8B9}" type="datetimeFigureOut">
              <a:rPr lang="en-GB" smtClean="0"/>
              <a:t>08/12/2023</a:t>
            </a:fld>
            <a:endParaRPr lang="en-GB"/>
          </a:p>
        </p:txBody>
      </p:sp>
      <p:sp>
        <p:nvSpPr>
          <p:cNvPr id="5" name="Footer Placeholder 4">
            <a:extLst>
              <a:ext uri="{FF2B5EF4-FFF2-40B4-BE49-F238E27FC236}">
                <a16:creationId xmlns:a16="http://schemas.microsoft.com/office/drawing/2014/main" id="{D2DCCA5B-5BEA-5199-EDB9-55367ABB08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61DE44-2FB6-F503-B251-FE54B7AD4C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72FB0-5DD6-41A8-ABD7-D965DCE1961D}" type="slidenum">
              <a:rPr lang="en-GB" smtClean="0"/>
              <a:t>‹#›</a:t>
            </a:fld>
            <a:endParaRPr lang="en-GB"/>
          </a:p>
        </p:txBody>
      </p:sp>
    </p:spTree>
    <p:extLst>
      <p:ext uri="{BB962C8B-B14F-4D97-AF65-F5344CB8AC3E}">
        <p14:creationId xmlns:p14="http://schemas.microsoft.com/office/powerpoint/2010/main" val="542314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9" t="-177" r="-79" b="110"/>
          <a:stretch/>
        </p:blipFill>
        <p:spPr>
          <a:xfrm>
            <a:off x="0" y="-71022"/>
            <a:ext cx="12268940" cy="6969299"/>
          </a:xfrm>
          <a:prstGeom prst="rect">
            <a:avLst/>
          </a:prstGeom>
        </p:spPr>
      </p:pic>
      <p:pic>
        <p:nvPicPr>
          <p:cNvPr id="6" name="Picture 5">
            <a:extLst>
              <a:ext uri="{FF2B5EF4-FFF2-40B4-BE49-F238E27FC236}">
                <a16:creationId xmlns:a16="http://schemas.microsoft.com/office/drawing/2014/main" id="{293C0BAC-96FA-4017-8AC3-8CD923FB08BD}"/>
              </a:ext>
            </a:extLst>
          </p:cNvPr>
          <p:cNvPicPr>
            <a:picLocks noChangeAspect="1"/>
          </p:cNvPicPr>
          <p:nvPr/>
        </p:nvPicPr>
        <p:blipFill rotWithShape="1">
          <a:blip r:embed="rId2">
            <a:extLst>
              <a:ext uri="{28A0092B-C50C-407E-A947-70E740481C1C}">
                <a14:useLocalDpi xmlns:a14="http://schemas.microsoft.com/office/drawing/2010/main" val="0"/>
              </a:ext>
            </a:extLst>
          </a:blip>
          <a:srcRect l="-19" t="-177" r="1292" b="110"/>
          <a:stretch/>
        </p:blipFill>
        <p:spPr>
          <a:xfrm>
            <a:off x="2114365" y="1120846"/>
            <a:ext cx="7615561" cy="4341846"/>
          </a:xfrm>
          <a:prstGeom prst="rect">
            <a:avLst/>
          </a:prstGeom>
        </p:spPr>
      </p:pic>
      <p:sp>
        <p:nvSpPr>
          <p:cNvPr id="4" name="TextBox 3">
            <a:extLst>
              <a:ext uri="{FF2B5EF4-FFF2-40B4-BE49-F238E27FC236}">
                <a16:creationId xmlns:a16="http://schemas.microsoft.com/office/drawing/2014/main" id="{4F6FC198-65BB-4A71-B09B-58AA69F5ED0D}"/>
              </a:ext>
            </a:extLst>
          </p:cNvPr>
          <p:cNvSpPr txBox="1"/>
          <p:nvPr/>
        </p:nvSpPr>
        <p:spPr>
          <a:xfrm>
            <a:off x="573059" y="4636896"/>
            <a:ext cx="11198830" cy="1754326"/>
          </a:xfrm>
          <a:prstGeom prst="rect">
            <a:avLst/>
          </a:prstGeom>
          <a:noFill/>
        </p:spPr>
        <p:txBody>
          <a:bodyPr wrap="square" rtlCol="0">
            <a:spAutoFit/>
          </a:bodyPr>
          <a:lstStyle/>
          <a:p>
            <a:pPr marL="9525" algn="ctr"/>
            <a:endParaRPr lang="en-US" sz="4000" b="1" dirty="0">
              <a:solidFill>
                <a:schemeClr val="bg1"/>
              </a:solidFill>
              <a:latin typeface="Helvetica" charset="-52"/>
              <a:ea typeface="Helvetica" charset="-52"/>
              <a:cs typeface="Helvetica" charset="-52"/>
            </a:endParaRPr>
          </a:p>
          <a:p>
            <a:pPr marL="9525" algn="ctr"/>
            <a:r>
              <a:rPr lang="en-US" sz="2800" b="1" dirty="0">
                <a:solidFill>
                  <a:schemeClr val="bg1"/>
                </a:solidFill>
                <a:latin typeface="Helvetica" charset="-52"/>
                <a:ea typeface="Helvetica" charset="-52"/>
                <a:cs typeface="Helvetica" charset="-52"/>
              </a:rPr>
              <a:t>Where Business Belongs…</a:t>
            </a:r>
          </a:p>
          <a:p>
            <a:pPr marL="9525" algn="ctr"/>
            <a:endParaRPr lang="en-US" sz="4000" b="1" dirty="0">
              <a:solidFill>
                <a:schemeClr val="bg1"/>
              </a:solidFill>
              <a:latin typeface="Helvetica" charset="-52"/>
              <a:ea typeface="Helvetica" charset="-52"/>
              <a:cs typeface="Helvetica" charset="-52"/>
            </a:endParaRPr>
          </a:p>
        </p:txBody>
      </p:sp>
      <p:sp>
        <p:nvSpPr>
          <p:cNvPr id="5" name="Subtitle 2">
            <a:extLst>
              <a:ext uri="{FF2B5EF4-FFF2-40B4-BE49-F238E27FC236}">
                <a16:creationId xmlns:a16="http://schemas.microsoft.com/office/drawing/2014/main" id="{2551001E-A0F0-4E48-8B18-190CEF3158ED}"/>
              </a:ext>
            </a:extLst>
          </p:cNvPr>
          <p:cNvSpPr txBox="1">
            <a:spLocks/>
          </p:cNvSpPr>
          <p:nvPr/>
        </p:nvSpPr>
        <p:spPr>
          <a:xfrm>
            <a:off x="1600474" y="5821836"/>
            <a:ext cx="9144000" cy="165576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2400" dirty="0">
              <a:solidFill>
                <a:schemeClr val="bg1"/>
              </a:solidFill>
            </a:endParaRPr>
          </a:p>
        </p:txBody>
      </p:sp>
    </p:spTree>
    <p:extLst>
      <p:ext uri="{BB962C8B-B14F-4D97-AF65-F5344CB8AC3E}">
        <p14:creationId xmlns:p14="http://schemas.microsoft.com/office/powerpoint/2010/main" val="2433198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1FB06F7-6596-5530-12F2-DCD5573C7417}"/>
              </a:ext>
            </a:extLst>
          </p:cNvPr>
          <p:cNvSpPr txBox="1"/>
          <p:nvPr/>
        </p:nvSpPr>
        <p:spPr>
          <a:xfrm>
            <a:off x="1293091" y="315770"/>
            <a:ext cx="8599054" cy="707886"/>
          </a:xfrm>
          <a:prstGeom prst="rect">
            <a:avLst/>
          </a:prstGeom>
          <a:noFill/>
        </p:spPr>
        <p:txBody>
          <a:bodyPr wrap="square" rtlCol="0">
            <a:spAutoFit/>
          </a:bodyPr>
          <a:lstStyle/>
          <a:p>
            <a:pPr algn="ctr"/>
            <a:r>
              <a:rPr lang="en-US" sz="4000" dirty="0"/>
              <a:t>High Performance Flow</a:t>
            </a:r>
            <a:endParaRPr lang="en-GB" sz="4000" dirty="0"/>
          </a:p>
        </p:txBody>
      </p:sp>
      <p:sp>
        <p:nvSpPr>
          <p:cNvPr id="15" name="TextBox 14">
            <a:extLst>
              <a:ext uri="{FF2B5EF4-FFF2-40B4-BE49-F238E27FC236}">
                <a16:creationId xmlns:a16="http://schemas.microsoft.com/office/drawing/2014/main" id="{810D7D1B-C5D2-F492-1532-7C235D86EAE1}"/>
              </a:ext>
            </a:extLst>
          </p:cNvPr>
          <p:cNvSpPr txBox="1"/>
          <p:nvPr/>
        </p:nvSpPr>
        <p:spPr>
          <a:xfrm>
            <a:off x="447961" y="1319031"/>
            <a:ext cx="10954329" cy="2862322"/>
          </a:xfrm>
          <a:prstGeom prst="rect">
            <a:avLst/>
          </a:prstGeom>
          <a:noFill/>
        </p:spPr>
        <p:txBody>
          <a:bodyPr wrap="square">
            <a:spAutoFit/>
          </a:bodyPr>
          <a:lstStyle/>
          <a:p>
            <a:r>
              <a:rPr lang="en-US" dirty="0"/>
              <a:t>I would highly recommend Colin and the High Performance FLOW course. The course was extremely well designed and delivered. The content of the course gave fantastic insight to the reasoning behind our own and others </a:t>
            </a:r>
            <a:r>
              <a:rPr lang="en-US" dirty="0" err="1"/>
              <a:t>behaviours</a:t>
            </a:r>
            <a:r>
              <a:rPr lang="en-US" dirty="0"/>
              <a:t> and gave insight to how we can make these differences work! The person / group </a:t>
            </a:r>
            <a:r>
              <a:rPr lang="en-US" dirty="0" err="1"/>
              <a:t>centred</a:t>
            </a:r>
            <a:r>
              <a:rPr lang="en-US" dirty="0"/>
              <a:t> approach allowed for a completely bespoke </a:t>
            </a:r>
            <a:r>
              <a:rPr lang="en-US" dirty="0" err="1"/>
              <a:t>programme</a:t>
            </a:r>
            <a:r>
              <a:rPr lang="en-US" dirty="0"/>
              <a:t> allowing us all to take so much away from each of the sessions. The guest speakers were all well respected and high achieving individuals which really helped us gain useful insight and ideas we could take back and apply in our own settings. Working along side other business owners, openly discussing our barriers and concerns and everyone then contributing as a team to offer tips, solutions and a direction for change was extremely powerful and highly motivating. The follow up one to one sessions then allow full focus on my own personal and business direction and helped embed all that had been discussed and action planned from the group sessions. Kerri Black – Director, </a:t>
            </a:r>
            <a:r>
              <a:rPr lang="en-US" dirty="0" err="1"/>
              <a:t>FirPress</a:t>
            </a:r>
            <a:r>
              <a:rPr lang="en-US" dirty="0"/>
              <a:t> Ltd</a:t>
            </a:r>
            <a:endParaRPr lang="en-GB" dirty="0"/>
          </a:p>
        </p:txBody>
      </p:sp>
    </p:spTree>
    <p:extLst>
      <p:ext uri="{BB962C8B-B14F-4D97-AF65-F5344CB8AC3E}">
        <p14:creationId xmlns:p14="http://schemas.microsoft.com/office/powerpoint/2010/main" val="248854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4F487E2-9DFA-7F79-411C-18861263D27B}"/>
              </a:ext>
            </a:extLst>
          </p:cNvPr>
          <p:cNvSpPr txBox="1"/>
          <p:nvPr/>
        </p:nvSpPr>
        <p:spPr>
          <a:xfrm>
            <a:off x="1159163" y="2504144"/>
            <a:ext cx="9873673" cy="738664"/>
          </a:xfrm>
          <a:prstGeom prst="rect">
            <a:avLst/>
          </a:prstGeom>
          <a:noFill/>
        </p:spPr>
        <p:txBody>
          <a:bodyPr wrap="square" rtlCol="0">
            <a:spAutoFit/>
          </a:bodyPr>
          <a:lstStyle/>
          <a:p>
            <a:endParaRPr lang="en-US" sz="2400" dirty="0"/>
          </a:p>
          <a:p>
            <a:endParaRPr lang="en-US" dirty="0"/>
          </a:p>
        </p:txBody>
      </p:sp>
      <p:sp>
        <p:nvSpPr>
          <p:cNvPr id="5" name="TextBox 4">
            <a:extLst>
              <a:ext uri="{FF2B5EF4-FFF2-40B4-BE49-F238E27FC236}">
                <a16:creationId xmlns:a16="http://schemas.microsoft.com/office/drawing/2014/main" id="{E3B18DDD-0F3B-E9C4-CF9C-2284F04B63BD}"/>
              </a:ext>
            </a:extLst>
          </p:cNvPr>
          <p:cNvSpPr txBox="1"/>
          <p:nvPr/>
        </p:nvSpPr>
        <p:spPr>
          <a:xfrm>
            <a:off x="332510" y="5573688"/>
            <a:ext cx="616989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The LEGO: clever way to use it and a new market for LEGO</a:t>
            </a:r>
            <a:endParaRPr lang="en-GB" sz="1800"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20D0C03F-43B0-AF8E-F038-817859CD02B4}"/>
              </a:ext>
            </a:extLst>
          </p:cNvPr>
          <p:cNvSpPr txBox="1"/>
          <p:nvPr/>
        </p:nvSpPr>
        <p:spPr>
          <a:xfrm>
            <a:off x="346363" y="967900"/>
            <a:ext cx="11499272" cy="646331"/>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Group diversity-great. Group size is great, networking and group problem solving was unexpected but really added to the experience.</a:t>
            </a:r>
            <a:endParaRPr lang="en-GB" sz="18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11134E44-F303-2EBF-EA9F-D7ADFFF618AF}"/>
              </a:ext>
            </a:extLst>
          </p:cNvPr>
          <p:cNvSpPr txBox="1"/>
          <p:nvPr/>
        </p:nvSpPr>
        <p:spPr>
          <a:xfrm>
            <a:off x="332509" y="2427689"/>
            <a:ext cx="10806545"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It was really thought provoking.  Every section was well balanced.  One of the best courses I have been on.</a:t>
            </a:r>
            <a:endParaRPr lang="en-GB" sz="1800" dirty="0">
              <a:effectLst/>
              <a:latin typeface="Calibri" panose="020F050202020403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69187594-6759-655E-D937-38785293E883}"/>
              </a:ext>
            </a:extLst>
          </p:cNvPr>
          <p:cNvSpPr txBox="1"/>
          <p:nvPr/>
        </p:nvSpPr>
        <p:spPr>
          <a:xfrm>
            <a:off x="5652655" y="5028879"/>
            <a:ext cx="616989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Informative.  Think out of the box.  Worked for me!</a:t>
            </a:r>
            <a:endParaRPr lang="en-GB" sz="18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2789DC8D-414B-71A0-4CD9-CDB3997680EC}"/>
              </a:ext>
            </a:extLst>
          </p:cNvPr>
          <p:cNvSpPr txBox="1"/>
          <p:nvPr/>
        </p:nvSpPr>
        <p:spPr>
          <a:xfrm>
            <a:off x="203201" y="4322213"/>
            <a:ext cx="10603344" cy="369332"/>
          </a:xfrm>
          <a:prstGeom prst="rect">
            <a:avLst/>
          </a:prstGeom>
          <a:noFill/>
        </p:spPr>
        <p:txBody>
          <a:bodyPr wrap="square">
            <a:spAutoFit/>
          </a:bodyPr>
          <a:lstStyle/>
          <a:p>
            <a:r>
              <a:rPr lang="en-US" sz="800" dirty="0">
                <a:effectLst/>
                <a:latin typeface="Times New Roman" panose="02020603050405020304" pitchFamily="18"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Encouraged to think outside of normal.  Massive benefit with a great mixture of professionals and qualities.</a:t>
            </a:r>
            <a:endParaRPr lang="en-GB" sz="1800" dirty="0">
              <a:effectLst/>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id="{9E35EAEE-D7A1-E23C-0CC3-9D4FB0D56A65}"/>
              </a:ext>
            </a:extLst>
          </p:cNvPr>
          <p:cNvSpPr txBox="1"/>
          <p:nvPr/>
        </p:nvSpPr>
        <p:spPr>
          <a:xfrm>
            <a:off x="5652655" y="3440070"/>
            <a:ext cx="616989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It was useful to have the evening for further conversations.</a:t>
            </a:r>
            <a:endParaRPr lang="en-GB" sz="1800" dirty="0">
              <a:effectLst/>
              <a:latin typeface="Calibri" panose="020F0502020204030204" pitchFamily="34" charset="0"/>
              <a:ea typeface="Calibri" panose="020F0502020204030204" pitchFamily="34" charset="0"/>
            </a:endParaRPr>
          </a:p>
        </p:txBody>
      </p:sp>
      <p:sp>
        <p:nvSpPr>
          <p:cNvPr id="17" name="TextBox 16">
            <a:extLst>
              <a:ext uri="{FF2B5EF4-FFF2-40B4-BE49-F238E27FC236}">
                <a16:creationId xmlns:a16="http://schemas.microsoft.com/office/drawing/2014/main" id="{8ECADC1B-9F57-042F-C47C-FB987C1441DA}"/>
              </a:ext>
            </a:extLst>
          </p:cNvPr>
          <p:cNvSpPr txBox="1"/>
          <p:nvPr/>
        </p:nvSpPr>
        <p:spPr>
          <a:xfrm>
            <a:off x="5828146" y="1644127"/>
            <a:ext cx="616989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Everything: The balance between ‘play’ and canvas work</a:t>
            </a:r>
            <a:endParaRPr lang="en-GB" sz="1800" dirty="0">
              <a:effectLst/>
              <a:latin typeface="Calibri" panose="020F0502020204030204" pitchFamily="34" charset="0"/>
              <a:ea typeface="Calibri" panose="020F0502020204030204" pitchFamily="34" charset="0"/>
            </a:endParaRPr>
          </a:p>
        </p:txBody>
      </p:sp>
      <p:sp>
        <p:nvSpPr>
          <p:cNvPr id="18" name="TextBox 17">
            <a:extLst>
              <a:ext uri="{FF2B5EF4-FFF2-40B4-BE49-F238E27FC236}">
                <a16:creationId xmlns:a16="http://schemas.microsoft.com/office/drawing/2014/main" id="{FB692161-7F8B-E842-170A-C6770956B172}"/>
              </a:ext>
            </a:extLst>
          </p:cNvPr>
          <p:cNvSpPr txBox="1"/>
          <p:nvPr/>
        </p:nvSpPr>
        <p:spPr>
          <a:xfrm>
            <a:off x="1657926" y="136255"/>
            <a:ext cx="8599054" cy="707886"/>
          </a:xfrm>
          <a:prstGeom prst="rect">
            <a:avLst/>
          </a:prstGeom>
          <a:noFill/>
        </p:spPr>
        <p:txBody>
          <a:bodyPr wrap="square" rtlCol="0">
            <a:spAutoFit/>
          </a:bodyPr>
          <a:lstStyle/>
          <a:p>
            <a:pPr algn="ctr"/>
            <a:r>
              <a:rPr lang="en-US" sz="4000" dirty="0"/>
              <a:t>Two Day Business Deep Dive</a:t>
            </a:r>
            <a:endParaRPr lang="en-GB" sz="4000" dirty="0"/>
          </a:p>
        </p:txBody>
      </p:sp>
    </p:spTree>
    <p:extLst>
      <p:ext uri="{BB962C8B-B14F-4D97-AF65-F5344CB8AC3E}">
        <p14:creationId xmlns:p14="http://schemas.microsoft.com/office/powerpoint/2010/main" val="137204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4F487E2-9DFA-7F79-411C-18861263D27B}"/>
              </a:ext>
            </a:extLst>
          </p:cNvPr>
          <p:cNvSpPr txBox="1"/>
          <p:nvPr/>
        </p:nvSpPr>
        <p:spPr>
          <a:xfrm>
            <a:off x="905162" y="1413163"/>
            <a:ext cx="9873673" cy="1107996"/>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CCCE18DC-390B-BEAC-7609-8189617E4878}"/>
              </a:ext>
            </a:extLst>
          </p:cNvPr>
          <p:cNvSpPr txBox="1"/>
          <p:nvPr/>
        </p:nvSpPr>
        <p:spPr>
          <a:xfrm>
            <a:off x="1690255" y="210136"/>
            <a:ext cx="8599054" cy="707886"/>
          </a:xfrm>
          <a:prstGeom prst="rect">
            <a:avLst/>
          </a:prstGeom>
          <a:noFill/>
        </p:spPr>
        <p:txBody>
          <a:bodyPr wrap="square" rtlCol="0">
            <a:spAutoFit/>
          </a:bodyPr>
          <a:lstStyle/>
          <a:p>
            <a:pPr algn="ctr"/>
            <a:r>
              <a:rPr lang="en-US" sz="4000" dirty="0"/>
              <a:t>What next?</a:t>
            </a:r>
            <a:endParaRPr lang="en-GB" sz="4000" dirty="0"/>
          </a:p>
        </p:txBody>
      </p:sp>
      <p:sp>
        <p:nvSpPr>
          <p:cNvPr id="3" name="TextBox 2">
            <a:extLst>
              <a:ext uri="{FF2B5EF4-FFF2-40B4-BE49-F238E27FC236}">
                <a16:creationId xmlns:a16="http://schemas.microsoft.com/office/drawing/2014/main" id="{010F18B8-4738-AE6D-EDB3-69B32CFBC9FC}"/>
              </a:ext>
            </a:extLst>
          </p:cNvPr>
          <p:cNvSpPr txBox="1"/>
          <p:nvPr/>
        </p:nvSpPr>
        <p:spPr>
          <a:xfrm>
            <a:off x="447961" y="1128158"/>
            <a:ext cx="10954329" cy="4401205"/>
          </a:xfrm>
          <a:prstGeom prst="rect">
            <a:avLst/>
          </a:prstGeom>
          <a:noFill/>
        </p:spPr>
        <p:txBody>
          <a:bodyPr wrap="square">
            <a:spAutoFit/>
          </a:bodyPr>
          <a:lstStyle/>
          <a:p>
            <a:pPr marL="285750" indent="-285750">
              <a:buFont typeface="Arial" panose="020B0604020202020204" pitchFamily="34" charset="0"/>
              <a:buChar char="•"/>
            </a:pPr>
            <a:r>
              <a:rPr lang="en-US" sz="2800" dirty="0"/>
              <a:t>Westmorland &amp; Furness UK Shared Prosperity Funding submissions:</a:t>
            </a:r>
          </a:p>
          <a:p>
            <a:r>
              <a:rPr lang="en-US" sz="2800" dirty="0"/>
              <a:t>      - start-up and existing business</a:t>
            </a:r>
          </a:p>
          <a:p>
            <a:r>
              <a:rPr lang="en-US" sz="2800" dirty="0"/>
              <a:t>      - Rural business grants and support</a:t>
            </a:r>
          </a:p>
          <a:p>
            <a:r>
              <a:rPr lang="en-US" sz="2800" dirty="0"/>
              <a:t>      - De-</a:t>
            </a:r>
            <a:r>
              <a:rPr lang="en-US" sz="2800" dirty="0" err="1"/>
              <a:t>carbonisation</a:t>
            </a:r>
            <a:r>
              <a:rPr lang="en-US" sz="2800" dirty="0"/>
              <a:t> bid with Cumbria Action for Sustainability – grants and green growth hub</a:t>
            </a:r>
          </a:p>
          <a:p>
            <a:pPr marL="285750" indent="-285750">
              <a:buFont typeface="Arial" panose="020B0604020202020204" pitchFamily="34" charset="0"/>
              <a:buChar char="•"/>
            </a:pPr>
            <a:r>
              <a:rPr lang="en-US" sz="2800" dirty="0"/>
              <a:t>Cumberland calls for UK Shared Prosperity Funding</a:t>
            </a:r>
          </a:p>
          <a:p>
            <a:pPr marL="285750" indent="-285750">
              <a:buFont typeface="Arial" panose="020B0604020202020204" pitchFamily="34" charset="0"/>
              <a:buChar char="•"/>
            </a:pPr>
            <a:r>
              <a:rPr lang="en-US" sz="2800" dirty="0"/>
              <a:t>Continuing delivery of CLEP contracts – Barrow and The Business Hub</a:t>
            </a:r>
          </a:p>
          <a:p>
            <a:pPr marL="285750" indent="-285750">
              <a:buFont typeface="Arial" panose="020B0604020202020204" pitchFamily="34" charset="0"/>
              <a:buChar char="•"/>
            </a:pPr>
            <a:r>
              <a:rPr lang="en-US" sz="2800" dirty="0"/>
              <a:t>Merging of Chamber Commercial Training and Cumbria Business Growth Hub</a:t>
            </a:r>
          </a:p>
          <a:p>
            <a:pPr marL="285750" indent="-285750">
              <a:buFont typeface="Arial" panose="020B0604020202020204" pitchFamily="34" charset="0"/>
              <a:buChar char="•"/>
            </a:pPr>
            <a:r>
              <a:rPr lang="en-US" sz="2800" dirty="0"/>
              <a:t>Conference Cumbria</a:t>
            </a:r>
            <a:endParaRPr lang="en-GB" sz="2800" dirty="0"/>
          </a:p>
        </p:txBody>
      </p:sp>
    </p:spTree>
    <p:extLst>
      <p:ext uri="{BB962C8B-B14F-4D97-AF65-F5344CB8AC3E}">
        <p14:creationId xmlns:p14="http://schemas.microsoft.com/office/powerpoint/2010/main" val="36326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4F487E2-9DFA-7F79-411C-18861263D27B}"/>
              </a:ext>
            </a:extLst>
          </p:cNvPr>
          <p:cNvSpPr txBox="1"/>
          <p:nvPr/>
        </p:nvSpPr>
        <p:spPr>
          <a:xfrm>
            <a:off x="905162" y="1413163"/>
            <a:ext cx="9873673" cy="1107996"/>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CCCE18DC-390B-BEAC-7609-8189617E4878}"/>
              </a:ext>
            </a:extLst>
          </p:cNvPr>
          <p:cNvSpPr txBox="1"/>
          <p:nvPr/>
        </p:nvSpPr>
        <p:spPr>
          <a:xfrm>
            <a:off x="1690255" y="210136"/>
            <a:ext cx="8599054" cy="707886"/>
          </a:xfrm>
          <a:prstGeom prst="rect">
            <a:avLst/>
          </a:prstGeom>
          <a:noFill/>
        </p:spPr>
        <p:txBody>
          <a:bodyPr wrap="square" rtlCol="0">
            <a:spAutoFit/>
          </a:bodyPr>
          <a:lstStyle/>
          <a:p>
            <a:pPr algn="ctr"/>
            <a:r>
              <a:rPr lang="en-US" sz="4000" dirty="0"/>
              <a:t>What next?</a:t>
            </a:r>
            <a:endParaRPr lang="en-GB" sz="4000" dirty="0"/>
          </a:p>
        </p:txBody>
      </p:sp>
      <p:sp>
        <p:nvSpPr>
          <p:cNvPr id="5" name="TextBox 4">
            <a:extLst>
              <a:ext uri="{FF2B5EF4-FFF2-40B4-BE49-F238E27FC236}">
                <a16:creationId xmlns:a16="http://schemas.microsoft.com/office/drawing/2014/main" id="{F2BA05A3-9CDE-CC0C-C179-F8D67A199E66}"/>
              </a:ext>
            </a:extLst>
          </p:cNvPr>
          <p:cNvSpPr txBox="1"/>
          <p:nvPr/>
        </p:nvSpPr>
        <p:spPr>
          <a:xfrm>
            <a:off x="447961" y="1128158"/>
            <a:ext cx="10954329" cy="1815882"/>
          </a:xfrm>
          <a:prstGeom prst="rect">
            <a:avLst/>
          </a:prstGeom>
          <a:noFill/>
        </p:spPr>
        <p:txBody>
          <a:bodyPr wrap="square">
            <a:spAutoFit/>
          </a:bodyPr>
          <a:lstStyle/>
          <a:p>
            <a:pPr marL="285750" indent="-285750">
              <a:buFont typeface="Arial" panose="020B0604020202020204" pitchFamily="34" charset="0"/>
              <a:buChar char="•"/>
            </a:pPr>
            <a:r>
              <a:rPr lang="en-US" sz="2800" dirty="0"/>
              <a:t>Keeping an eye out for other future funding</a:t>
            </a:r>
          </a:p>
          <a:p>
            <a:pPr marL="285750" indent="-285750">
              <a:buFont typeface="Arial" panose="020B0604020202020204" pitchFamily="34" charset="0"/>
              <a:buChar char="•"/>
            </a:pPr>
            <a:r>
              <a:rPr lang="en-US" sz="2800" dirty="0"/>
              <a:t>Developing further partnerships &amp; delivery options</a:t>
            </a:r>
          </a:p>
          <a:p>
            <a:pPr marL="285750" indent="-285750">
              <a:buFont typeface="Arial" panose="020B0604020202020204" pitchFamily="34" charset="0"/>
              <a:buChar char="•"/>
            </a:pPr>
            <a:r>
              <a:rPr lang="en-US" sz="2800" dirty="0"/>
              <a:t>Delivering business support which is relevant, what businesses need, inclusive, flexible and simplifies the business support landscape</a:t>
            </a:r>
            <a:endParaRPr lang="en-GB" sz="2800" dirty="0"/>
          </a:p>
        </p:txBody>
      </p:sp>
    </p:spTree>
    <p:extLst>
      <p:ext uri="{BB962C8B-B14F-4D97-AF65-F5344CB8AC3E}">
        <p14:creationId xmlns:p14="http://schemas.microsoft.com/office/powerpoint/2010/main" val="17003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407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325E9925-402C-4C3C-81A2-4DEC9C6F21FE}"/>
              </a:ext>
            </a:extLst>
          </p:cNvPr>
          <p:cNvPicPr>
            <a:picLocks noChangeAspect="1"/>
          </p:cNvPicPr>
          <p:nvPr/>
        </p:nvPicPr>
        <p:blipFill rotWithShape="1">
          <a:blip r:embed="rId3"/>
          <a:srcRect l="25873" t="13349" r="25996" b="11665"/>
          <a:stretch/>
        </p:blipFill>
        <p:spPr>
          <a:xfrm>
            <a:off x="772160" y="707278"/>
            <a:ext cx="4328161" cy="5057363"/>
          </a:xfrm>
          <a:prstGeom prst="rect">
            <a:avLst/>
          </a:prstGeom>
        </p:spPr>
      </p:pic>
      <p:sp>
        <p:nvSpPr>
          <p:cNvPr id="5" name="TextBox 4">
            <a:extLst>
              <a:ext uri="{FF2B5EF4-FFF2-40B4-BE49-F238E27FC236}">
                <a16:creationId xmlns:a16="http://schemas.microsoft.com/office/drawing/2014/main" id="{DDCA786F-31D7-44F6-9F26-C4AED5963B86}"/>
              </a:ext>
            </a:extLst>
          </p:cNvPr>
          <p:cNvSpPr txBox="1"/>
          <p:nvPr/>
        </p:nvSpPr>
        <p:spPr>
          <a:xfrm>
            <a:off x="3318765" y="2081797"/>
            <a:ext cx="7992871" cy="2308324"/>
          </a:xfrm>
          <a:prstGeom prst="rect">
            <a:avLst/>
          </a:prstGeom>
          <a:noFill/>
        </p:spPr>
        <p:txBody>
          <a:bodyPr wrap="square" rtlCol="0">
            <a:spAutoFit/>
          </a:bodyPr>
          <a:lstStyle/>
          <a:p>
            <a:pPr algn="r"/>
            <a:r>
              <a:rPr lang="en-GB" sz="7200" dirty="0">
                <a:latin typeface="FSAlbert" panose="02000503040000020004" pitchFamily="50" charset="0"/>
              </a:rPr>
              <a:t>AGM</a:t>
            </a:r>
          </a:p>
          <a:p>
            <a:pPr algn="r"/>
            <a:r>
              <a:rPr lang="en-GB" sz="7200" dirty="0">
                <a:latin typeface="FSAlbert" panose="02000503040000020004" pitchFamily="50" charset="0"/>
              </a:rPr>
              <a:t>June 2023</a:t>
            </a:r>
          </a:p>
        </p:txBody>
      </p:sp>
    </p:spTree>
    <p:extLst>
      <p:ext uri="{BB962C8B-B14F-4D97-AF65-F5344CB8AC3E}">
        <p14:creationId xmlns:p14="http://schemas.microsoft.com/office/powerpoint/2010/main" val="340677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325E9925-402C-4C3C-81A2-4DEC9C6F21FE}"/>
              </a:ext>
            </a:extLst>
          </p:cNvPr>
          <p:cNvPicPr>
            <a:picLocks noChangeAspect="1"/>
          </p:cNvPicPr>
          <p:nvPr/>
        </p:nvPicPr>
        <p:blipFill rotWithShape="1">
          <a:blip r:embed="rId3"/>
          <a:srcRect l="25873" t="13349" r="25996" b="11665"/>
          <a:stretch/>
        </p:blipFill>
        <p:spPr>
          <a:xfrm>
            <a:off x="772160" y="707278"/>
            <a:ext cx="4328161" cy="5057363"/>
          </a:xfrm>
          <a:prstGeom prst="rect">
            <a:avLst/>
          </a:prstGeom>
        </p:spPr>
      </p:pic>
      <p:sp>
        <p:nvSpPr>
          <p:cNvPr id="5" name="TextBox 4">
            <a:extLst>
              <a:ext uri="{FF2B5EF4-FFF2-40B4-BE49-F238E27FC236}">
                <a16:creationId xmlns:a16="http://schemas.microsoft.com/office/drawing/2014/main" id="{DDCA786F-31D7-44F6-9F26-C4AED5963B86}"/>
              </a:ext>
            </a:extLst>
          </p:cNvPr>
          <p:cNvSpPr txBox="1"/>
          <p:nvPr/>
        </p:nvSpPr>
        <p:spPr>
          <a:xfrm>
            <a:off x="3318765" y="2081797"/>
            <a:ext cx="7992871" cy="2862322"/>
          </a:xfrm>
          <a:prstGeom prst="rect">
            <a:avLst/>
          </a:prstGeom>
          <a:noFill/>
        </p:spPr>
        <p:txBody>
          <a:bodyPr wrap="square" rtlCol="0">
            <a:spAutoFit/>
          </a:bodyPr>
          <a:lstStyle/>
          <a:p>
            <a:pPr algn="r"/>
            <a:r>
              <a:rPr lang="en-GB" sz="7200" dirty="0">
                <a:latin typeface="FSAlbert" panose="02000503040000020004" pitchFamily="50" charset="0"/>
              </a:rPr>
              <a:t>Eve Halliday</a:t>
            </a:r>
          </a:p>
          <a:p>
            <a:pPr algn="r"/>
            <a:r>
              <a:rPr lang="en-GB" sz="5400" dirty="0">
                <a:latin typeface="FSAlbert" panose="02000503040000020004" pitchFamily="50" charset="0"/>
              </a:rPr>
              <a:t>Head of Commercial &amp; Business Growth</a:t>
            </a:r>
          </a:p>
        </p:txBody>
      </p:sp>
    </p:spTree>
    <p:extLst>
      <p:ext uri="{BB962C8B-B14F-4D97-AF65-F5344CB8AC3E}">
        <p14:creationId xmlns:p14="http://schemas.microsoft.com/office/powerpoint/2010/main" val="361857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325E9925-402C-4C3C-81A2-4DEC9C6F21FE}"/>
              </a:ext>
            </a:extLst>
          </p:cNvPr>
          <p:cNvPicPr>
            <a:picLocks noChangeAspect="1"/>
          </p:cNvPicPr>
          <p:nvPr/>
        </p:nvPicPr>
        <p:blipFill rotWithShape="1">
          <a:blip r:embed="rId3"/>
          <a:srcRect l="25873" t="13349" r="25996" b="11665"/>
          <a:stretch/>
        </p:blipFill>
        <p:spPr>
          <a:xfrm>
            <a:off x="772160" y="707278"/>
            <a:ext cx="4328161" cy="5057363"/>
          </a:xfrm>
          <a:prstGeom prst="rect">
            <a:avLst/>
          </a:prstGeom>
        </p:spPr>
      </p:pic>
      <p:sp>
        <p:nvSpPr>
          <p:cNvPr id="5" name="TextBox 4">
            <a:extLst>
              <a:ext uri="{FF2B5EF4-FFF2-40B4-BE49-F238E27FC236}">
                <a16:creationId xmlns:a16="http://schemas.microsoft.com/office/drawing/2014/main" id="{DDCA786F-31D7-44F6-9F26-C4AED5963B86}"/>
              </a:ext>
            </a:extLst>
          </p:cNvPr>
          <p:cNvSpPr txBox="1"/>
          <p:nvPr/>
        </p:nvSpPr>
        <p:spPr>
          <a:xfrm>
            <a:off x="3318765" y="2274838"/>
            <a:ext cx="7992871" cy="2308324"/>
          </a:xfrm>
          <a:prstGeom prst="rect">
            <a:avLst/>
          </a:prstGeom>
          <a:noFill/>
        </p:spPr>
        <p:txBody>
          <a:bodyPr wrap="square" rtlCol="0">
            <a:spAutoFit/>
          </a:bodyPr>
          <a:lstStyle/>
          <a:p>
            <a:pPr algn="r"/>
            <a:r>
              <a:rPr lang="en-GB" sz="7200" dirty="0">
                <a:solidFill>
                  <a:srgbClr val="B11760"/>
                </a:solidFill>
                <a:latin typeface="FSAlbert" panose="02000503040000020004" pitchFamily="50" charset="0"/>
              </a:rPr>
              <a:t>Membership numbers</a:t>
            </a:r>
            <a:endParaRPr lang="en-GB" sz="5400" dirty="0">
              <a:solidFill>
                <a:srgbClr val="B11760"/>
              </a:solidFill>
              <a:latin typeface="FSAlbert" panose="02000503040000020004" pitchFamily="50" charset="0"/>
            </a:endParaRPr>
          </a:p>
        </p:txBody>
      </p:sp>
    </p:spTree>
    <p:extLst>
      <p:ext uri="{BB962C8B-B14F-4D97-AF65-F5344CB8AC3E}">
        <p14:creationId xmlns:p14="http://schemas.microsoft.com/office/powerpoint/2010/main" val="425544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3"/>
            <a:ext cx="12192000" cy="523220"/>
          </a:xfrm>
          <a:prstGeom prst="rect">
            <a:avLst/>
          </a:prstGeom>
          <a:solidFill>
            <a:schemeClr val="tx1"/>
          </a:solidFill>
        </p:spPr>
        <p:txBody>
          <a:bodyPr wrap="square" rtlCol="0">
            <a:spAutoFit/>
          </a:bodyPr>
          <a:lstStyle/>
          <a:p>
            <a:pPr marL="9525"/>
            <a:r>
              <a:rPr lang="en-GB" sz="2800" dirty="0">
                <a:solidFill>
                  <a:schemeClr val="bg1"/>
                </a:solidFill>
                <a:latin typeface="FSAlbert" charset="0"/>
                <a:ea typeface="FSAlbert" charset="0"/>
                <a:cs typeface="FSAlbert" charset="0"/>
              </a:rPr>
              <a:t>Chamber Membership</a:t>
            </a:r>
            <a:endParaRPr lang="en-US" sz="2800" dirty="0">
              <a:solidFill>
                <a:schemeClr val="bg1"/>
              </a:solidFill>
              <a:latin typeface="Helvetica" charset="-52"/>
              <a:ea typeface="Helvetica" charset="-52"/>
              <a:cs typeface="Helvetica" charset="-52"/>
            </a:endParaRPr>
          </a:p>
        </p:txBody>
      </p:sp>
      <p:graphicFrame>
        <p:nvGraphicFramePr>
          <p:cNvPr id="2" name="Chart 1">
            <a:extLst>
              <a:ext uri="{FF2B5EF4-FFF2-40B4-BE49-F238E27FC236}">
                <a16:creationId xmlns:a16="http://schemas.microsoft.com/office/drawing/2014/main" id="{BA3DAA9B-62AB-B621-70F5-681339A5E63C}"/>
              </a:ext>
            </a:extLst>
          </p:cNvPr>
          <p:cNvGraphicFramePr/>
          <p:nvPr/>
        </p:nvGraphicFramePr>
        <p:xfrm>
          <a:off x="470516" y="606533"/>
          <a:ext cx="11114843" cy="51490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031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325E9925-402C-4C3C-81A2-4DEC9C6F21FE}"/>
              </a:ext>
            </a:extLst>
          </p:cNvPr>
          <p:cNvPicPr>
            <a:picLocks noChangeAspect="1"/>
          </p:cNvPicPr>
          <p:nvPr/>
        </p:nvPicPr>
        <p:blipFill rotWithShape="1">
          <a:blip r:embed="rId3"/>
          <a:srcRect l="25873" t="13349" r="25996" b="11665"/>
          <a:stretch/>
        </p:blipFill>
        <p:spPr>
          <a:xfrm>
            <a:off x="772160" y="707278"/>
            <a:ext cx="4328161" cy="5057363"/>
          </a:xfrm>
          <a:prstGeom prst="rect">
            <a:avLst/>
          </a:prstGeom>
        </p:spPr>
      </p:pic>
      <p:sp>
        <p:nvSpPr>
          <p:cNvPr id="5" name="TextBox 4">
            <a:extLst>
              <a:ext uri="{FF2B5EF4-FFF2-40B4-BE49-F238E27FC236}">
                <a16:creationId xmlns:a16="http://schemas.microsoft.com/office/drawing/2014/main" id="{DDCA786F-31D7-44F6-9F26-C4AED5963B86}"/>
              </a:ext>
            </a:extLst>
          </p:cNvPr>
          <p:cNvSpPr txBox="1"/>
          <p:nvPr/>
        </p:nvSpPr>
        <p:spPr>
          <a:xfrm>
            <a:off x="3318765" y="2274838"/>
            <a:ext cx="7992871" cy="2308324"/>
          </a:xfrm>
          <a:prstGeom prst="rect">
            <a:avLst/>
          </a:prstGeom>
          <a:noFill/>
        </p:spPr>
        <p:txBody>
          <a:bodyPr wrap="square" rtlCol="0">
            <a:spAutoFit/>
          </a:bodyPr>
          <a:lstStyle/>
          <a:p>
            <a:pPr algn="r"/>
            <a:r>
              <a:rPr lang="en-GB" sz="7200" dirty="0">
                <a:solidFill>
                  <a:srgbClr val="B11760"/>
                </a:solidFill>
                <a:latin typeface="FSAlbert" panose="02000503040000020004" pitchFamily="50" charset="0"/>
              </a:rPr>
              <a:t>Member</a:t>
            </a:r>
          </a:p>
          <a:p>
            <a:pPr algn="r"/>
            <a:r>
              <a:rPr lang="en-GB" sz="7200" dirty="0">
                <a:solidFill>
                  <a:srgbClr val="B11760"/>
                </a:solidFill>
                <a:latin typeface="FSAlbert" panose="02000503040000020004" pitchFamily="50" charset="0"/>
              </a:rPr>
              <a:t>Services</a:t>
            </a:r>
            <a:endParaRPr lang="en-GB" sz="5400" dirty="0">
              <a:solidFill>
                <a:srgbClr val="B11760"/>
              </a:solidFill>
              <a:latin typeface="FSAlbert" panose="02000503040000020004" pitchFamily="50" charset="0"/>
            </a:endParaRPr>
          </a:p>
        </p:txBody>
      </p:sp>
    </p:spTree>
    <p:extLst>
      <p:ext uri="{BB962C8B-B14F-4D97-AF65-F5344CB8AC3E}">
        <p14:creationId xmlns:p14="http://schemas.microsoft.com/office/powerpoint/2010/main" val="329716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82641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3"/>
            <a:ext cx="12192000" cy="523220"/>
          </a:xfrm>
          <a:prstGeom prst="rect">
            <a:avLst/>
          </a:prstGeom>
          <a:solidFill>
            <a:schemeClr val="tx1"/>
          </a:solidFill>
        </p:spPr>
        <p:txBody>
          <a:bodyPr wrap="square" rtlCol="0">
            <a:spAutoFit/>
          </a:bodyPr>
          <a:lstStyle/>
          <a:p>
            <a:pPr marL="9525"/>
            <a:r>
              <a:rPr lang="en-GB" sz="2800" dirty="0">
                <a:solidFill>
                  <a:schemeClr val="bg1"/>
                </a:solidFill>
                <a:latin typeface="FSAlbert" charset="0"/>
                <a:ea typeface="FSAlbert" charset="0"/>
                <a:cs typeface="FSAlbert" charset="0"/>
              </a:rPr>
              <a:t>Chamber Membership – Price increase</a:t>
            </a:r>
            <a:endParaRPr lang="en-US" sz="2800" dirty="0">
              <a:solidFill>
                <a:schemeClr val="bg1"/>
              </a:solidFill>
              <a:latin typeface="Helvetica" charset="-52"/>
              <a:ea typeface="Helvetica" charset="-52"/>
              <a:cs typeface="Helvetica" charset="-52"/>
            </a:endParaRPr>
          </a:p>
        </p:txBody>
      </p:sp>
      <p:sp>
        <p:nvSpPr>
          <p:cNvPr id="5" name="TextBox 4">
            <a:extLst>
              <a:ext uri="{FF2B5EF4-FFF2-40B4-BE49-F238E27FC236}">
                <a16:creationId xmlns:a16="http://schemas.microsoft.com/office/drawing/2014/main" id="{9CF0F6A0-D563-17F8-2C4F-65F7351218A7}"/>
              </a:ext>
            </a:extLst>
          </p:cNvPr>
          <p:cNvSpPr txBox="1"/>
          <p:nvPr/>
        </p:nvSpPr>
        <p:spPr>
          <a:xfrm>
            <a:off x="130204" y="721567"/>
            <a:ext cx="6169981" cy="3770263"/>
          </a:xfrm>
          <a:prstGeom prst="rect">
            <a:avLst/>
          </a:prstGeom>
          <a:noFill/>
        </p:spPr>
        <p:txBody>
          <a:bodyPr wrap="square" rtlCol="0">
            <a:spAutoFit/>
          </a:bodyPr>
          <a:lstStyle/>
          <a:p>
            <a:r>
              <a:rPr lang="en-US" sz="2400" u="sng" dirty="0"/>
              <a:t>Costs based on employee banding:</a:t>
            </a:r>
          </a:p>
          <a:p>
            <a:r>
              <a:rPr lang="en-US" sz="1400" dirty="0"/>
              <a:t>Prices are subject to VAT</a:t>
            </a:r>
          </a:p>
          <a:p>
            <a:r>
              <a:rPr lang="en-US" dirty="0"/>
              <a:t>Sole Trader: £175</a:t>
            </a:r>
          </a:p>
          <a:p>
            <a:r>
              <a:rPr lang="en-US" dirty="0"/>
              <a:t>Employees 2 – 5: £255</a:t>
            </a:r>
          </a:p>
          <a:p>
            <a:r>
              <a:rPr lang="en-US" dirty="0"/>
              <a:t>Employees: 6-9: £355</a:t>
            </a:r>
          </a:p>
          <a:p>
            <a:r>
              <a:rPr lang="en-US" dirty="0"/>
              <a:t>Employees: 10-24: £455</a:t>
            </a:r>
          </a:p>
          <a:p>
            <a:r>
              <a:rPr lang="en-US" dirty="0"/>
              <a:t>Employees: 25-99: £555</a:t>
            </a:r>
          </a:p>
          <a:p>
            <a:r>
              <a:rPr lang="en-US" dirty="0"/>
              <a:t>Employees: 100-249: £655 / </a:t>
            </a:r>
            <a:r>
              <a:rPr lang="en-US" sz="1100" dirty="0"/>
              <a:t>Directors Club included (Health extras is charged as a bolt on 23p per employee per month)</a:t>
            </a:r>
          </a:p>
          <a:p>
            <a:r>
              <a:rPr lang="en-US" dirty="0"/>
              <a:t>Employees: 250-499: £755 / </a:t>
            </a:r>
            <a:r>
              <a:rPr lang="en-US" sz="1100" dirty="0"/>
              <a:t>Directors Club included(Health extras is charged as a bolt on 23p per employee per month)</a:t>
            </a:r>
          </a:p>
          <a:p>
            <a:r>
              <a:rPr lang="en-US" dirty="0"/>
              <a:t>Employees: 500+: £855 / </a:t>
            </a:r>
            <a:r>
              <a:rPr lang="en-US" sz="1100" dirty="0"/>
              <a:t>Directors Club included (Health extras is charged as a bolt on 23p per employee per month)</a:t>
            </a:r>
          </a:p>
          <a:p>
            <a:r>
              <a:rPr lang="en-US" dirty="0"/>
              <a:t>Patron: £1,500 </a:t>
            </a:r>
            <a:r>
              <a:rPr lang="en-US" sz="2400" dirty="0"/>
              <a:t>– </a:t>
            </a:r>
            <a:r>
              <a:rPr lang="en-US" sz="1400" dirty="0"/>
              <a:t>See ‘Patronage package’ information</a:t>
            </a:r>
            <a:endParaRPr lang="en-US" sz="2400" dirty="0"/>
          </a:p>
        </p:txBody>
      </p:sp>
    </p:spTree>
    <p:extLst>
      <p:ext uri="{BB962C8B-B14F-4D97-AF65-F5344CB8AC3E}">
        <p14:creationId xmlns:p14="http://schemas.microsoft.com/office/powerpoint/2010/main" val="94972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3"/>
            <a:ext cx="12192000" cy="523220"/>
          </a:xfrm>
          <a:prstGeom prst="rect">
            <a:avLst/>
          </a:prstGeom>
          <a:solidFill>
            <a:schemeClr val="tx1"/>
          </a:solidFill>
        </p:spPr>
        <p:txBody>
          <a:bodyPr wrap="square" rtlCol="0">
            <a:spAutoFit/>
          </a:bodyPr>
          <a:lstStyle/>
          <a:p>
            <a:pPr marL="9525"/>
            <a:r>
              <a:rPr lang="en-GB" sz="2800" dirty="0">
                <a:solidFill>
                  <a:schemeClr val="bg1"/>
                </a:solidFill>
                <a:latin typeface="FSAlbert" charset="0"/>
                <a:ea typeface="FSAlbert" charset="0"/>
                <a:cs typeface="FSAlbert" charset="0"/>
              </a:rPr>
              <a:t>Chamber Membership – Price increase</a:t>
            </a:r>
            <a:endParaRPr lang="en-US" sz="2800" dirty="0">
              <a:solidFill>
                <a:schemeClr val="bg1"/>
              </a:solidFill>
              <a:latin typeface="Helvetica" charset="-52"/>
              <a:ea typeface="Helvetica" charset="-52"/>
              <a:cs typeface="Helvetica" charset="-52"/>
            </a:endParaRPr>
          </a:p>
        </p:txBody>
      </p:sp>
      <p:sp>
        <p:nvSpPr>
          <p:cNvPr id="5" name="TextBox 4">
            <a:extLst>
              <a:ext uri="{FF2B5EF4-FFF2-40B4-BE49-F238E27FC236}">
                <a16:creationId xmlns:a16="http://schemas.microsoft.com/office/drawing/2014/main" id="{9CF0F6A0-D563-17F8-2C4F-65F7351218A7}"/>
              </a:ext>
            </a:extLst>
          </p:cNvPr>
          <p:cNvSpPr txBox="1"/>
          <p:nvPr/>
        </p:nvSpPr>
        <p:spPr>
          <a:xfrm>
            <a:off x="130204" y="721567"/>
            <a:ext cx="6169981" cy="3770263"/>
          </a:xfrm>
          <a:prstGeom prst="rect">
            <a:avLst/>
          </a:prstGeom>
          <a:noFill/>
        </p:spPr>
        <p:txBody>
          <a:bodyPr wrap="square" rtlCol="0">
            <a:spAutoFit/>
          </a:bodyPr>
          <a:lstStyle/>
          <a:p>
            <a:r>
              <a:rPr lang="en-US" sz="2400" u="sng" dirty="0"/>
              <a:t>Costs based on employee banding:</a:t>
            </a:r>
          </a:p>
          <a:p>
            <a:r>
              <a:rPr lang="en-US" sz="1400" dirty="0"/>
              <a:t>Prices are subject to VAT</a:t>
            </a:r>
          </a:p>
          <a:p>
            <a:r>
              <a:rPr lang="en-US" dirty="0"/>
              <a:t>Sole Trader: £175</a:t>
            </a:r>
          </a:p>
          <a:p>
            <a:r>
              <a:rPr lang="en-US" dirty="0"/>
              <a:t>Employees 2 – 5: £255</a:t>
            </a:r>
          </a:p>
          <a:p>
            <a:r>
              <a:rPr lang="en-US" dirty="0"/>
              <a:t>Employees: 6-9: £355</a:t>
            </a:r>
          </a:p>
          <a:p>
            <a:r>
              <a:rPr lang="en-US" dirty="0"/>
              <a:t>Employees: 10-24: £455</a:t>
            </a:r>
          </a:p>
          <a:p>
            <a:r>
              <a:rPr lang="en-US" dirty="0"/>
              <a:t>Employees: 25-99: £555</a:t>
            </a:r>
          </a:p>
          <a:p>
            <a:r>
              <a:rPr lang="en-US" dirty="0"/>
              <a:t>Employees: 100-249: £655 / </a:t>
            </a:r>
            <a:r>
              <a:rPr lang="en-US" sz="1100" dirty="0"/>
              <a:t>Directors Club included (Health extras is charged as a bolt on 23p per employee per month)</a:t>
            </a:r>
          </a:p>
          <a:p>
            <a:r>
              <a:rPr lang="en-US" dirty="0"/>
              <a:t>Employees: 250-499: £755 / </a:t>
            </a:r>
            <a:r>
              <a:rPr lang="en-US" sz="1100" dirty="0"/>
              <a:t>Directors Club included(Health extras is charged as a bolt on 23p per employee per month)</a:t>
            </a:r>
          </a:p>
          <a:p>
            <a:r>
              <a:rPr lang="en-US" dirty="0"/>
              <a:t>Employees: 500+: £855 / </a:t>
            </a:r>
            <a:r>
              <a:rPr lang="en-US" sz="1100" dirty="0"/>
              <a:t>Directors Club included (Health extras is charged as a bolt on 23p per employee per month)</a:t>
            </a:r>
          </a:p>
          <a:p>
            <a:r>
              <a:rPr lang="en-US" dirty="0"/>
              <a:t>Patron: £1,500 </a:t>
            </a:r>
            <a:r>
              <a:rPr lang="en-US" sz="2400" dirty="0"/>
              <a:t>– </a:t>
            </a:r>
            <a:r>
              <a:rPr lang="en-US" sz="1400" dirty="0"/>
              <a:t>See ‘Patronage package’ information</a:t>
            </a:r>
            <a:endParaRPr lang="en-US" sz="2400" dirty="0"/>
          </a:p>
        </p:txBody>
      </p:sp>
    </p:spTree>
    <p:extLst>
      <p:ext uri="{BB962C8B-B14F-4D97-AF65-F5344CB8AC3E}">
        <p14:creationId xmlns:p14="http://schemas.microsoft.com/office/powerpoint/2010/main" val="374050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3"/>
            <a:ext cx="12192000" cy="523220"/>
          </a:xfrm>
          <a:prstGeom prst="rect">
            <a:avLst/>
          </a:prstGeom>
          <a:solidFill>
            <a:schemeClr val="tx1"/>
          </a:solidFill>
        </p:spPr>
        <p:txBody>
          <a:bodyPr wrap="square" rtlCol="0">
            <a:spAutoFit/>
          </a:bodyPr>
          <a:lstStyle/>
          <a:p>
            <a:pPr marL="9525"/>
            <a:r>
              <a:rPr lang="en-GB" sz="2800" dirty="0">
                <a:solidFill>
                  <a:schemeClr val="bg1"/>
                </a:solidFill>
                <a:latin typeface="FSAlbert" charset="0"/>
                <a:ea typeface="FSAlbert" charset="0"/>
                <a:cs typeface="FSAlbert" charset="0"/>
              </a:rPr>
              <a:t>Chamber Membership</a:t>
            </a:r>
            <a:endParaRPr lang="en-US" sz="2800" dirty="0">
              <a:solidFill>
                <a:schemeClr val="bg1"/>
              </a:solidFill>
              <a:latin typeface="Helvetica" charset="-52"/>
              <a:ea typeface="Helvetica" charset="-52"/>
              <a:cs typeface="Helvetica" charset="-52"/>
            </a:endParaRPr>
          </a:p>
        </p:txBody>
      </p:sp>
      <p:sp>
        <p:nvSpPr>
          <p:cNvPr id="3" name="TextBox 2">
            <a:extLst>
              <a:ext uri="{FF2B5EF4-FFF2-40B4-BE49-F238E27FC236}">
                <a16:creationId xmlns:a16="http://schemas.microsoft.com/office/drawing/2014/main" id="{1415472F-22BB-BB1F-AACA-44E69743D946}"/>
              </a:ext>
            </a:extLst>
          </p:cNvPr>
          <p:cNvSpPr txBox="1"/>
          <p:nvPr/>
        </p:nvSpPr>
        <p:spPr>
          <a:xfrm>
            <a:off x="409852" y="748773"/>
            <a:ext cx="11372295" cy="5909310"/>
          </a:xfrm>
          <a:prstGeom prst="rect">
            <a:avLst/>
          </a:prstGeom>
          <a:noFill/>
        </p:spPr>
        <p:txBody>
          <a:bodyPr wrap="square" numCol="2" rtlCol="0">
            <a:spAutoFit/>
          </a:bodyPr>
          <a:lstStyle/>
          <a:p>
            <a:pPr marL="285750" indent="-285750">
              <a:buFont typeface="Wingdings" panose="05000000000000000000" pitchFamily="2" charset="2"/>
              <a:buChar char="ü"/>
            </a:pPr>
            <a:r>
              <a:rPr lang="en-GB" sz="1400" dirty="0"/>
              <a:t>HR/ employment law Helpline</a:t>
            </a:r>
          </a:p>
          <a:p>
            <a:pPr marL="285750" indent="-285750">
              <a:buFont typeface="Wingdings" panose="05000000000000000000" pitchFamily="2" charset="2"/>
              <a:buChar char="ü"/>
            </a:pPr>
            <a:r>
              <a:rPr lang="en-GB" sz="1400" dirty="0"/>
              <a:t>H&amp;S advice Helpline</a:t>
            </a:r>
          </a:p>
          <a:p>
            <a:pPr marL="285750" indent="-285750">
              <a:buFont typeface="Wingdings" panose="05000000000000000000" pitchFamily="2" charset="2"/>
              <a:buChar char="ü"/>
            </a:pPr>
            <a:r>
              <a:rPr lang="en-GB" sz="1400" dirty="0"/>
              <a:t>Tax &amp; Vat advice Helpline</a:t>
            </a:r>
          </a:p>
          <a:p>
            <a:pPr marL="285750" indent="-285750">
              <a:buFont typeface="Wingdings" panose="05000000000000000000" pitchFamily="2" charset="2"/>
              <a:buChar char="ü"/>
            </a:pPr>
            <a:r>
              <a:rPr lang="en-GB" sz="1400" dirty="0"/>
              <a:t>Legal advice Helpline</a:t>
            </a:r>
          </a:p>
          <a:p>
            <a:pPr marL="285750" indent="-285750">
              <a:buFont typeface="Wingdings" panose="05000000000000000000" pitchFamily="2" charset="2"/>
              <a:buChar char="ü"/>
            </a:pPr>
            <a:r>
              <a:rPr lang="en-GB" sz="1400" dirty="0"/>
              <a:t>HR tribunal cover</a:t>
            </a:r>
          </a:p>
          <a:p>
            <a:pPr marL="285750" indent="-285750">
              <a:buFont typeface="Wingdings" panose="05000000000000000000" pitchFamily="2" charset="2"/>
              <a:buChar char="ü"/>
            </a:pPr>
            <a:r>
              <a:rPr lang="en-GB" sz="1400" dirty="0"/>
              <a:t>Online Library of HR/ Employment template documents</a:t>
            </a:r>
          </a:p>
          <a:p>
            <a:pPr marL="285750" indent="-285750">
              <a:buFont typeface="Wingdings" panose="05000000000000000000" pitchFamily="2" charset="2"/>
              <a:buChar char="ü"/>
            </a:pPr>
            <a:r>
              <a:rPr lang="en-GB" sz="1400" dirty="0"/>
              <a:t>Online Library of H&amp;S template documents</a:t>
            </a:r>
          </a:p>
          <a:p>
            <a:pPr marL="285750" indent="-285750">
              <a:buFont typeface="Wingdings" panose="05000000000000000000" pitchFamily="2" charset="2"/>
              <a:buChar char="ü"/>
            </a:pPr>
            <a:r>
              <a:rPr lang="en-GB" sz="1400" dirty="0"/>
              <a:t>Online Library of Legal template documents</a:t>
            </a:r>
          </a:p>
          <a:p>
            <a:pPr marL="285750" indent="-285750">
              <a:buFont typeface="Wingdings" panose="05000000000000000000" pitchFamily="2" charset="2"/>
              <a:buChar char="ü"/>
            </a:pPr>
            <a:r>
              <a:rPr lang="en-GB" sz="1400" dirty="0"/>
              <a:t>Legal expenses insurance with aggregate limit of £1,000,000 of cover, excess free</a:t>
            </a:r>
          </a:p>
          <a:p>
            <a:pPr marL="742950" lvl="1" indent="-285750">
              <a:buFont typeface="Wingdings" panose="05000000000000000000" pitchFamily="2" charset="2"/>
              <a:buChar char="ü"/>
            </a:pPr>
            <a:r>
              <a:rPr lang="en-GB" sz="1400" dirty="0"/>
              <a:t>Areas of cover:</a:t>
            </a:r>
          </a:p>
          <a:p>
            <a:pPr marL="742950" lvl="1" indent="-285750">
              <a:buFont typeface="Wingdings" panose="05000000000000000000" pitchFamily="2" charset="2"/>
              <a:buChar char="ü"/>
            </a:pPr>
            <a:r>
              <a:rPr lang="en-GB" sz="1400" dirty="0"/>
              <a:t>Employment Disputes</a:t>
            </a:r>
          </a:p>
          <a:p>
            <a:pPr marL="742950" lvl="1" indent="-285750">
              <a:buFont typeface="Wingdings" panose="05000000000000000000" pitchFamily="2" charset="2"/>
              <a:buChar char="ü"/>
            </a:pPr>
            <a:r>
              <a:rPr lang="en-GB" sz="1400" dirty="0"/>
              <a:t>Health &amp; Safety Prosecutions</a:t>
            </a:r>
          </a:p>
          <a:p>
            <a:pPr marL="742950" lvl="1" indent="-285750">
              <a:buFont typeface="Wingdings" panose="05000000000000000000" pitchFamily="2" charset="2"/>
              <a:buChar char="ü"/>
            </a:pPr>
            <a:r>
              <a:rPr lang="en-GB" sz="1400" dirty="0"/>
              <a:t>Tax Protection – dealing with a HM revenue &amp; Customs full enquiry</a:t>
            </a:r>
          </a:p>
          <a:p>
            <a:pPr marL="742950" lvl="1" indent="-285750">
              <a:buFont typeface="Wingdings" panose="05000000000000000000" pitchFamily="2" charset="2"/>
              <a:buChar char="ü"/>
            </a:pPr>
            <a:r>
              <a:rPr lang="en-GB" sz="1400" dirty="0"/>
              <a:t>Criminal Prosecution Defence</a:t>
            </a:r>
          </a:p>
          <a:p>
            <a:pPr marL="742950" lvl="1" indent="-285750">
              <a:buFont typeface="Wingdings" panose="05000000000000000000" pitchFamily="2" charset="2"/>
              <a:buChar char="ü"/>
            </a:pPr>
            <a:r>
              <a:rPr lang="en-GB" sz="1400" dirty="0"/>
              <a:t>Statutory License Protection</a:t>
            </a:r>
          </a:p>
          <a:p>
            <a:pPr marL="742950" lvl="1" indent="-285750">
              <a:buFont typeface="Wingdings" panose="05000000000000000000" pitchFamily="2" charset="2"/>
              <a:buChar char="ü"/>
            </a:pPr>
            <a:r>
              <a:rPr lang="en-GB" sz="1400" dirty="0"/>
              <a:t>Jury service allowance (cost of insured or an employees salary) </a:t>
            </a:r>
          </a:p>
          <a:p>
            <a:pPr marL="742950" lvl="1" indent="-285750">
              <a:buFont typeface="Wingdings" panose="05000000000000000000" pitchFamily="2" charset="2"/>
              <a:buChar char="ü"/>
            </a:pPr>
            <a:r>
              <a:rPr lang="en-GB" sz="1400" dirty="0"/>
              <a:t>Property Disputes</a:t>
            </a:r>
          </a:p>
          <a:p>
            <a:pPr marL="742950" lvl="1" indent="-285750">
              <a:buFont typeface="Wingdings" panose="05000000000000000000" pitchFamily="2" charset="2"/>
              <a:buChar char="ü"/>
            </a:pPr>
            <a:r>
              <a:rPr lang="en-GB" sz="1400" dirty="0"/>
              <a:t>Data protection</a:t>
            </a:r>
          </a:p>
          <a:p>
            <a:pPr marL="742950" lvl="1" indent="-285750">
              <a:buFont typeface="Wingdings" panose="05000000000000000000" pitchFamily="2" charset="2"/>
              <a:buChar char="ü"/>
            </a:pPr>
            <a:r>
              <a:rPr lang="en-GB" sz="1400" dirty="0"/>
              <a:t>Personal injury (Director or employee)</a:t>
            </a:r>
          </a:p>
          <a:p>
            <a:pPr marL="742950" lvl="1" indent="-285750">
              <a:buFont typeface="Wingdings" panose="05000000000000000000" pitchFamily="2" charset="2"/>
              <a:buChar char="ü"/>
            </a:pPr>
            <a:r>
              <a:rPr lang="en-GB" sz="1400" dirty="0"/>
              <a:t>Motor disputes</a:t>
            </a:r>
          </a:p>
          <a:p>
            <a:pPr marL="742950" lvl="1" indent="-285750">
              <a:buFont typeface="Wingdings" panose="05000000000000000000" pitchFamily="2" charset="2"/>
              <a:buChar char="ü"/>
            </a:pPr>
            <a:r>
              <a:rPr lang="en-GB" sz="1400" dirty="0"/>
              <a:t>Wrongful arrest defence </a:t>
            </a:r>
          </a:p>
          <a:p>
            <a:pPr marL="742950" lvl="1" indent="-285750">
              <a:buFont typeface="Wingdings" panose="05000000000000000000" pitchFamily="2" charset="2"/>
              <a:buChar char="ü"/>
            </a:pPr>
            <a:endParaRPr lang="en-GB" sz="1400" dirty="0"/>
          </a:p>
          <a:p>
            <a:pPr marL="742950" lvl="1" indent="-285750">
              <a:buFont typeface="Wingdings" panose="05000000000000000000" pitchFamily="2" charset="2"/>
              <a:buChar char="ü"/>
            </a:pPr>
            <a:endParaRPr lang="en-GB" sz="1400" dirty="0"/>
          </a:p>
          <a:p>
            <a:pPr marL="742950" lvl="1" indent="-285750">
              <a:buFont typeface="Wingdings" panose="05000000000000000000" pitchFamily="2" charset="2"/>
              <a:buChar char="ü"/>
            </a:pPr>
            <a:endParaRPr lang="en-GB" sz="1400" dirty="0"/>
          </a:p>
          <a:p>
            <a:pPr marL="742950" lvl="1" indent="-285750">
              <a:buFont typeface="Wingdings" panose="05000000000000000000" pitchFamily="2" charset="2"/>
              <a:buChar char="ü"/>
            </a:pPr>
            <a:endParaRPr lang="en-GB" sz="1400" dirty="0"/>
          </a:p>
          <a:p>
            <a:pPr marL="742950" lvl="1" indent="-285750">
              <a:buFont typeface="Wingdings" panose="05000000000000000000" pitchFamily="2" charset="2"/>
              <a:buChar char="ü"/>
            </a:pPr>
            <a:endParaRPr lang="en-GB" sz="1400" dirty="0"/>
          </a:p>
          <a:p>
            <a:pPr marL="285750" indent="-285750">
              <a:buFont typeface="Wingdings" panose="05000000000000000000" pitchFamily="2" charset="2"/>
              <a:buChar char="ü"/>
            </a:pPr>
            <a:r>
              <a:rPr lang="en-GB" sz="1400" dirty="0"/>
              <a:t>Discounts on training</a:t>
            </a:r>
          </a:p>
          <a:p>
            <a:pPr marL="285750" indent="-285750">
              <a:buFont typeface="Wingdings" panose="05000000000000000000" pitchFamily="2" charset="2"/>
              <a:buChar char="ü"/>
            </a:pPr>
            <a:r>
              <a:rPr lang="en-GB" sz="1400" dirty="0"/>
              <a:t>Discounts on export documentation</a:t>
            </a:r>
          </a:p>
          <a:p>
            <a:pPr marL="285750" indent="-285750">
              <a:buFont typeface="Wingdings" panose="05000000000000000000" pitchFamily="2" charset="2"/>
              <a:buChar char="ü"/>
            </a:pPr>
            <a:r>
              <a:rPr lang="en-GB" sz="1400" dirty="0"/>
              <a:t>Discounts on events</a:t>
            </a:r>
          </a:p>
          <a:p>
            <a:pPr marL="285750" indent="-285750">
              <a:buFont typeface="Wingdings" panose="05000000000000000000" pitchFamily="2" charset="2"/>
              <a:buChar char="ü"/>
            </a:pPr>
            <a:r>
              <a:rPr lang="en-GB" sz="1400" dirty="0"/>
              <a:t>Members newsletter</a:t>
            </a:r>
          </a:p>
          <a:p>
            <a:pPr marL="285750" indent="-285750">
              <a:buFont typeface="Wingdings" panose="05000000000000000000" pitchFamily="2" charset="2"/>
              <a:buChar char="ü"/>
            </a:pPr>
            <a:r>
              <a:rPr lang="en-GB" sz="1400" dirty="0"/>
              <a:t>Opportunity to shape into policy and lobbying activity</a:t>
            </a:r>
          </a:p>
          <a:p>
            <a:pPr marL="285750" indent="-285750">
              <a:buFont typeface="Wingdings" panose="05000000000000000000" pitchFamily="2" charset="2"/>
              <a:buChar char="ü"/>
            </a:pPr>
            <a:r>
              <a:rPr lang="en-GB" sz="1400" dirty="0"/>
              <a:t>Access to discounted member services</a:t>
            </a:r>
          </a:p>
          <a:p>
            <a:pPr marL="285750" indent="-285750">
              <a:buFont typeface="Wingdings" panose="05000000000000000000" pitchFamily="2" charset="2"/>
              <a:buChar char="ü"/>
            </a:pPr>
            <a:r>
              <a:rPr lang="en-GB" sz="1400" dirty="0"/>
              <a:t>Utility Bill Review (Free/ no obligation)</a:t>
            </a:r>
          </a:p>
          <a:p>
            <a:pPr marL="285750" indent="-285750">
              <a:buFont typeface="Wingdings" panose="05000000000000000000" pitchFamily="2" charset="2"/>
              <a:buChar char="ü"/>
            </a:pPr>
            <a:r>
              <a:rPr lang="en-GB" sz="1400" dirty="0"/>
              <a:t>Access to Chamber finance finder</a:t>
            </a:r>
          </a:p>
          <a:p>
            <a:pPr marL="285750" indent="-285750">
              <a:buFont typeface="Wingdings" panose="05000000000000000000" pitchFamily="2" charset="2"/>
              <a:buChar char="ü"/>
            </a:pPr>
            <a:r>
              <a:rPr lang="en-GB" sz="1400" dirty="0"/>
              <a:t>Up to 67% discount on AA cover for fleet or vehicles used for ‘business use’</a:t>
            </a:r>
          </a:p>
          <a:p>
            <a:pPr marL="285750" indent="-285750">
              <a:buFont typeface="Wingdings" panose="05000000000000000000" pitchFamily="2" charset="2"/>
              <a:buChar char="ü"/>
            </a:pPr>
            <a:r>
              <a:rPr lang="en-GB" sz="1400" dirty="0"/>
              <a:t>Discounted foreign exchange services</a:t>
            </a:r>
          </a:p>
          <a:p>
            <a:pPr marL="285750" indent="-285750">
              <a:buFont typeface="Wingdings" panose="05000000000000000000" pitchFamily="2" charset="2"/>
              <a:buChar char="ü"/>
            </a:pPr>
            <a:r>
              <a:rPr lang="en-GB" sz="1400" dirty="0"/>
              <a:t>Discounted employee healthcare plan/ cashback plan</a:t>
            </a:r>
          </a:p>
          <a:p>
            <a:pPr marL="285750" indent="-285750">
              <a:buFont typeface="Wingdings" panose="05000000000000000000" pitchFamily="2" charset="2"/>
              <a:buChar char="ü"/>
            </a:pPr>
            <a:r>
              <a:rPr lang="en-GB" sz="1400" dirty="0"/>
              <a:t>Option to join The Directors Club £100 + VAT per annum, membership is included for 100 employees + (access to directors club newsletter and invite to at least 1 event per annum)</a:t>
            </a:r>
            <a:endParaRPr lang="en-GB" sz="1400" b="1" dirty="0"/>
          </a:p>
          <a:p>
            <a:endParaRPr lang="en-GB" sz="1200" dirty="0"/>
          </a:p>
          <a:p>
            <a:pPr marL="285750" indent="-285750">
              <a:buFont typeface="Wingdings" panose="05000000000000000000" pitchFamily="2" charset="2"/>
              <a:buChar char="ü"/>
            </a:pPr>
            <a:endParaRPr lang="en-GB" sz="1200" dirty="0"/>
          </a:p>
          <a:p>
            <a:endParaRPr lang="en-GB" sz="2000" b="1" dirty="0"/>
          </a:p>
        </p:txBody>
      </p:sp>
    </p:spTree>
    <p:extLst>
      <p:ext uri="{BB962C8B-B14F-4D97-AF65-F5344CB8AC3E}">
        <p14:creationId xmlns:p14="http://schemas.microsoft.com/office/powerpoint/2010/main" val="11584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3"/>
            <a:ext cx="12192000" cy="523220"/>
          </a:xfrm>
          <a:prstGeom prst="rect">
            <a:avLst/>
          </a:prstGeom>
          <a:solidFill>
            <a:schemeClr val="tx1"/>
          </a:solidFill>
        </p:spPr>
        <p:txBody>
          <a:bodyPr wrap="square" rtlCol="0">
            <a:spAutoFit/>
          </a:bodyPr>
          <a:lstStyle/>
          <a:p>
            <a:pPr marL="9525"/>
            <a:r>
              <a:rPr lang="en-GB" sz="2800" dirty="0">
                <a:solidFill>
                  <a:schemeClr val="bg1"/>
                </a:solidFill>
                <a:latin typeface="FSAlbert" charset="0"/>
                <a:ea typeface="FSAlbert" charset="0"/>
                <a:cs typeface="FSAlbert" charset="0"/>
              </a:rPr>
              <a:t>Chamber Membership</a:t>
            </a:r>
            <a:endParaRPr lang="en-US" sz="2800" dirty="0">
              <a:solidFill>
                <a:schemeClr val="bg1"/>
              </a:solidFill>
              <a:latin typeface="Helvetica" charset="-52"/>
              <a:ea typeface="Helvetica" charset="-52"/>
              <a:cs typeface="Helvetica" charset="-52"/>
            </a:endParaRPr>
          </a:p>
        </p:txBody>
      </p:sp>
      <p:sp>
        <p:nvSpPr>
          <p:cNvPr id="2" name="TextBox 1">
            <a:extLst>
              <a:ext uri="{FF2B5EF4-FFF2-40B4-BE49-F238E27FC236}">
                <a16:creationId xmlns:a16="http://schemas.microsoft.com/office/drawing/2014/main" id="{A4F9CCF7-3A05-F287-C9FF-0DACB6CAC1C2}"/>
              </a:ext>
            </a:extLst>
          </p:cNvPr>
          <p:cNvSpPr txBox="1"/>
          <p:nvPr/>
        </p:nvSpPr>
        <p:spPr>
          <a:xfrm>
            <a:off x="409852" y="718293"/>
            <a:ext cx="6437987" cy="5016758"/>
          </a:xfrm>
          <a:prstGeom prst="rect">
            <a:avLst/>
          </a:prstGeom>
          <a:noFill/>
        </p:spPr>
        <p:txBody>
          <a:bodyPr wrap="square" numCol="1" rtlCol="0">
            <a:spAutoFit/>
          </a:bodyPr>
          <a:lstStyle/>
          <a:p>
            <a:r>
              <a:rPr lang="en-GB" sz="2000" b="1" dirty="0"/>
              <a:t>Available from 1</a:t>
            </a:r>
            <a:r>
              <a:rPr lang="en-GB" sz="2000" b="1" baseline="30000" dirty="0"/>
              <a:t>st</a:t>
            </a:r>
            <a:r>
              <a:rPr lang="en-GB" sz="2000" b="1" dirty="0"/>
              <a:t> April 2023</a:t>
            </a:r>
          </a:p>
          <a:p>
            <a:pPr marL="285750" indent="-285750">
              <a:buFont typeface="Wingdings" panose="05000000000000000000" pitchFamily="2" charset="2"/>
              <a:buChar char="ü"/>
            </a:pPr>
            <a:r>
              <a:rPr lang="en-GB" sz="1600" dirty="0"/>
              <a:t>Healthy Extras Staff Rewards Portal – savings </a:t>
            </a:r>
          </a:p>
          <a:p>
            <a:pPr marL="285750" indent="-285750">
              <a:buFont typeface="Wingdings" panose="05000000000000000000" pitchFamily="2" charset="2"/>
              <a:buChar char="ü"/>
            </a:pPr>
            <a:r>
              <a:rPr lang="en-GB" sz="1600" dirty="0"/>
              <a:t>Healthy Extras – Employee 24 hr advice and information helpline</a:t>
            </a:r>
          </a:p>
          <a:p>
            <a:r>
              <a:rPr lang="en-GB" sz="1600" dirty="0"/>
              <a:t>*Healthy Extras - Included in membership bands up to 99 employees, 100+ employees requires a bolt on for </a:t>
            </a:r>
            <a:r>
              <a:rPr lang="en-GB" sz="1600" b="1" dirty="0"/>
              <a:t>23p</a:t>
            </a:r>
            <a:r>
              <a:rPr lang="en-GB" sz="1600" dirty="0"/>
              <a:t> per employee per month.</a:t>
            </a:r>
          </a:p>
          <a:p>
            <a:pPr marL="285750" indent="-285750">
              <a:buFont typeface="Wingdings" panose="05000000000000000000" pitchFamily="2" charset="2"/>
              <a:buChar char="ü"/>
            </a:pPr>
            <a:r>
              <a:rPr lang="en-GB" sz="1600" dirty="0"/>
              <a:t>Employee wellbeing portal</a:t>
            </a:r>
          </a:p>
          <a:p>
            <a:pPr marL="285750" indent="-285750">
              <a:buFont typeface="Wingdings" panose="05000000000000000000" pitchFamily="2" charset="2"/>
              <a:buChar char="ü"/>
            </a:pPr>
            <a:r>
              <a:rPr lang="en-GB" sz="1600" dirty="0"/>
              <a:t>Members Directory – you control if you list</a:t>
            </a:r>
          </a:p>
          <a:p>
            <a:pPr marL="285750" indent="-285750">
              <a:buFont typeface="Wingdings" panose="05000000000000000000" pitchFamily="2" charset="2"/>
              <a:buChar char="ü"/>
            </a:pPr>
            <a:r>
              <a:rPr lang="en-GB" sz="1600" dirty="0"/>
              <a:t>Members news area –upload your own news stories</a:t>
            </a:r>
          </a:p>
          <a:p>
            <a:pPr marL="285750" indent="-285750">
              <a:buFont typeface="Wingdings" panose="05000000000000000000" pitchFamily="2" charset="2"/>
              <a:buChar char="ü"/>
            </a:pPr>
            <a:r>
              <a:rPr lang="en-GB" sz="1600" dirty="0"/>
              <a:t>Members Events calendar – upload your own events to promote to other Members</a:t>
            </a:r>
          </a:p>
          <a:p>
            <a:pPr marL="285750" indent="-285750">
              <a:buFont typeface="Wingdings" panose="05000000000000000000" pitchFamily="2" charset="2"/>
              <a:buChar char="ü"/>
            </a:pPr>
            <a:r>
              <a:rPr lang="en-GB" sz="1600" dirty="0"/>
              <a:t>Members Marketplace – upload exclusive offers for other Chamber Members</a:t>
            </a:r>
          </a:p>
          <a:p>
            <a:pPr marL="285750" indent="-285750">
              <a:buFont typeface="Wingdings" panose="05000000000000000000" pitchFamily="2" charset="2"/>
              <a:buChar char="ü"/>
            </a:pPr>
            <a:r>
              <a:rPr lang="en-GB" sz="1600" dirty="0"/>
              <a:t>121 Meeting covering (Free) – Understand services, Review compliance with an Expert, Compare services to make sure you save money.</a:t>
            </a:r>
          </a:p>
          <a:p>
            <a:pPr marL="285750" indent="-285750">
              <a:buFont typeface="Wingdings" panose="05000000000000000000" pitchFamily="2" charset="2"/>
              <a:buChar char="ü"/>
            </a:pPr>
            <a:r>
              <a:rPr lang="en-GB" sz="1600" dirty="0"/>
              <a:t>Cyber Security Review (Free/ no obligation)</a:t>
            </a:r>
          </a:p>
          <a:p>
            <a:pPr marL="285750" indent="-285750">
              <a:buFont typeface="Wingdings" panose="05000000000000000000" pitchFamily="2" charset="2"/>
              <a:buChar char="ü"/>
            </a:pPr>
            <a:r>
              <a:rPr lang="en-GB" sz="1600" dirty="0"/>
              <a:t>IT Systems Review (Free/ no obligation)</a:t>
            </a:r>
          </a:p>
          <a:p>
            <a:pPr marL="285750" indent="-285750">
              <a:buFont typeface="Wingdings" panose="05000000000000000000" pitchFamily="2" charset="2"/>
              <a:buChar char="ü"/>
            </a:pPr>
            <a:r>
              <a:rPr lang="en-GB" sz="1600" dirty="0"/>
              <a:t>Merchant Services Review (Free/ no obligation)</a:t>
            </a:r>
          </a:p>
          <a:p>
            <a:pPr marL="285750" indent="-285750">
              <a:buFont typeface="Wingdings" panose="05000000000000000000" pitchFamily="2" charset="2"/>
              <a:buChar char="ü"/>
            </a:pPr>
            <a:endParaRPr lang="en-GB" sz="1200" dirty="0"/>
          </a:p>
          <a:p>
            <a:pPr marL="285750" indent="-285750">
              <a:buFont typeface="Wingdings" panose="05000000000000000000" pitchFamily="2" charset="2"/>
              <a:buChar char="ü"/>
            </a:pPr>
            <a:endParaRPr lang="en-GB" sz="1200" dirty="0"/>
          </a:p>
          <a:p>
            <a:endParaRPr lang="en-GB" sz="2000" b="1" dirty="0"/>
          </a:p>
        </p:txBody>
      </p:sp>
    </p:spTree>
    <p:extLst>
      <p:ext uri="{BB962C8B-B14F-4D97-AF65-F5344CB8AC3E}">
        <p14:creationId xmlns:p14="http://schemas.microsoft.com/office/powerpoint/2010/main" val="305662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3"/>
            <a:ext cx="12192000" cy="523220"/>
          </a:xfrm>
          <a:prstGeom prst="rect">
            <a:avLst/>
          </a:prstGeom>
          <a:solidFill>
            <a:schemeClr val="tx1"/>
          </a:solidFill>
        </p:spPr>
        <p:txBody>
          <a:bodyPr wrap="square" rtlCol="0">
            <a:spAutoFit/>
          </a:bodyPr>
          <a:lstStyle/>
          <a:p>
            <a:pPr marL="9525"/>
            <a:r>
              <a:rPr lang="en-GB" sz="2800" dirty="0">
                <a:solidFill>
                  <a:schemeClr val="bg1"/>
                </a:solidFill>
                <a:latin typeface="FSAlbert" charset="0"/>
                <a:ea typeface="FSAlbert" charset="0"/>
                <a:cs typeface="FSAlbert" charset="0"/>
              </a:rPr>
              <a:t>Chamber Membership</a:t>
            </a:r>
            <a:endParaRPr lang="en-US" sz="2800" dirty="0">
              <a:solidFill>
                <a:schemeClr val="bg1"/>
              </a:solidFill>
              <a:latin typeface="Helvetica" charset="-52"/>
              <a:ea typeface="Helvetica" charset="-52"/>
              <a:cs typeface="Helvetica" charset="-52"/>
            </a:endParaRPr>
          </a:p>
        </p:txBody>
      </p:sp>
      <p:sp>
        <p:nvSpPr>
          <p:cNvPr id="3" name="TextBox 2">
            <a:extLst>
              <a:ext uri="{FF2B5EF4-FFF2-40B4-BE49-F238E27FC236}">
                <a16:creationId xmlns:a16="http://schemas.microsoft.com/office/drawing/2014/main" id="{98187DE5-3B1E-6573-C574-99B5C9293DA0}"/>
              </a:ext>
            </a:extLst>
          </p:cNvPr>
          <p:cNvSpPr txBox="1"/>
          <p:nvPr/>
        </p:nvSpPr>
        <p:spPr>
          <a:xfrm>
            <a:off x="239697" y="683136"/>
            <a:ext cx="11606075" cy="3570208"/>
          </a:xfrm>
          <a:prstGeom prst="rect">
            <a:avLst/>
          </a:prstGeom>
          <a:noFill/>
        </p:spPr>
        <p:txBody>
          <a:bodyPr wrap="square" rtlCol="0">
            <a:spAutoFit/>
          </a:bodyPr>
          <a:lstStyle/>
          <a:p>
            <a:r>
              <a:rPr lang="en-GB" u="sng" dirty="0"/>
              <a:t>Patronage Package</a:t>
            </a:r>
          </a:p>
          <a:p>
            <a:r>
              <a:rPr lang="en-GB" sz="1600" dirty="0"/>
              <a:t>Many of our members have let us know that Chamber Membership is one way for them to engage with businesses and the local community from a CSR perspective. With this in mind their requirements are slightly different to some of our other members, which is why we have created the Patronage Package. </a:t>
            </a:r>
          </a:p>
          <a:p>
            <a:r>
              <a:rPr lang="en-GB" sz="1600" dirty="0"/>
              <a:t>What’s included:</a:t>
            </a:r>
          </a:p>
          <a:p>
            <a:pPr marL="285750" indent="-285750">
              <a:buFont typeface="Wingdings" panose="05000000000000000000" pitchFamily="2" charset="2"/>
              <a:buChar char="ü"/>
            </a:pPr>
            <a:r>
              <a:rPr lang="en-GB" sz="1600" dirty="0"/>
              <a:t>Everything detailed on the Membership – </a:t>
            </a:r>
            <a:r>
              <a:rPr lang="en-GB" sz="1600" i="1" dirty="0"/>
              <a:t>What’s included </a:t>
            </a:r>
            <a:r>
              <a:rPr lang="en-GB" sz="1600" dirty="0"/>
              <a:t>page with the exception of the ‘Healthy extras’ which can be purchased as a bolt on. </a:t>
            </a:r>
          </a:p>
          <a:p>
            <a:pPr marL="285750" indent="-285750">
              <a:buFont typeface="Wingdings" panose="05000000000000000000" pitchFamily="2" charset="2"/>
              <a:buChar char="ü"/>
            </a:pPr>
            <a:r>
              <a:rPr lang="en-GB" sz="1600" dirty="0"/>
              <a:t>Power 40 membership (Invite only events for the biggest businesses and patrons)</a:t>
            </a:r>
          </a:p>
          <a:p>
            <a:pPr marL="285750" indent="-285750">
              <a:buFont typeface="Wingdings" panose="05000000000000000000" pitchFamily="2" charset="2"/>
              <a:buChar char="ü"/>
            </a:pPr>
            <a:r>
              <a:rPr lang="en-GB" sz="1600" dirty="0"/>
              <a:t>Directors Club membership </a:t>
            </a:r>
          </a:p>
          <a:p>
            <a:pPr marL="285750" indent="-285750">
              <a:buFont typeface="Wingdings" panose="05000000000000000000" pitchFamily="2" charset="2"/>
              <a:buChar char="ü"/>
            </a:pPr>
            <a:r>
              <a:rPr lang="en-GB" sz="1600" dirty="0"/>
              <a:t>Business Logo on Chamber web page as a Patron</a:t>
            </a:r>
          </a:p>
          <a:p>
            <a:pPr marL="285750" indent="-285750">
              <a:buFont typeface="Wingdings" panose="05000000000000000000" pitchFamily="2" charset="2"/>
              <a:buChar char="ü"/>
            </a:pPr>
            <a:r>
              <a:rPr lang="en-GB" sz="1600" dirty="0"/>
              <a:t>Contribution to providing the employee wellbeing portal for all members</a:t>
            </a:r>
          </a:p>
          <a:p>
            <a:pPr marL="285750" indent="-285750">
              <a:buFont typeface="Wingdings" panose="05000000000000000000" pitchFamily="2" charset="2"/>
              <a:buChar char="ü"/>
            </a:pPr>
            <a:r>
              <a:rPr lang="en-GB" sz="1600" dirty="0"/>
              <a:t>Contribution to Cumbria Conference and sponsorship recognition on all collateral with stand space</a:t>
            </a:r>
          </a:p>
          <a:p>
            <a:pPr marL="285750" indent="-285750">
              <a:buFont typeface="Wingdings" panose="05000000000000000000" pitchFamily="2" charset="2"/>
              <a:buChar char="ü"/>
            </a:pPr>
            <a:r>
              <a:rPr lang="en-GB" sz="1600" dirty="0"/>
              <a:t>Option for a CSR statement detailing your contribution to local businesses</a:t>
            </a:r>
          </a:p>
          <a:p>
            <a:pPr marL="285750" indent="-285750">
              <a:buFont typeface="Wingdings" panose="05000000000000000000" pitchFamily="2" charset="2"/>
              <a:buChar char="ü"/>
            </a:pPr>
            <a:r>
              <a:rPr lang="en-GB" sz="1600" dirty="0"/>
              <a:t>We are happy to discuss other options based on specific requirements for a bespoke package.</a:t>
            </a:r>
          </a:p>
        </p:txBody>
      </p:sp>
      <p:sp>
        <p:nvSpPr>
          <p:cNvPr id="5" name="TextBox 4">
            <a:extLst>
              <a:ext uri="{FF2B5EF4-FFF2-40B4-BE49-F238E27FC236}">
                <a16:creationId xmlns:a16="http://schemas.microsoft.com/office/drawing/2014/main" id="{4EBB8623-8A45-6809-0C8C-3C8D79FFF5CD}"/>
              </a:ext>
            </a:extLst>
          </p:cNvPr>
          <p:cNvSpPr txBox="1"/>
          <p:nvPr/>
        </p:nvSpPr>
        <p:spPr>
          <a:xfrm>
            <a:off x="292962" y="4411227"/>
            <a:ext cx="11606075" cy="369332"/>
          </a:xfrm>
          <a:prstGeom prst="rect">
            <a:avLst/>
          </a:prstGeom>
          <a:noFill/>
        </p:spPr>
        <p:txBody>
          <a:bodyPr wrap="square" rtlCol="0">
            <a:spAutoFit/>
          </a:bodyPr>
          <a:lstStyle/>
          <a:p>
            <a:r>
              <a:rPr lang="en-GB" u="sng" dirty="0"/>
              <a:t>Our Patrons:</a:t>
            </a:r>
          </a:p>
        </p:txBody>
      </p:sp>
      <p:pic>
        <p:nvPicPr>
          <p:cNvPr id="7" name="Picture 6" descr="A blue text on a black background&#10;&#10;Description automatically generated">
            <a:extLst>
              <a:ext uri="{FF2B5EF4-FFF2-40B4-BE49-F238E27FC236}">
                <a16:creationId xmlns:a16="http://schemas.microsoft.com/office/drawing/2014/main" id="{538D39E1-BCA9-E4BB-7B59-09460A320EC0}"/>
              </a:ext>
            </a:extLst>
          </p:cNvPr>
          <p:cNvPicPr>
            <a:picLocks noChangeAspect="1"/>
          </p:cNvPicPr>
          <p:nvPr/>
        </p:nvPicPr>
        <p:blipFill>
          <a:blip r:embed="rId3"/>
          <a:stretch>
            <a:fillRect/>
          </a:stretch>
        </p:blipFill>
        <p:spPr>
          <a:xfrm>
            <a:off x="2608654" y="4595893"/>
            <a:ext cx="6868160" cy="1442603"/>
          </a:xfrm>
          <a:prstGeom prst="rect">
            <a:avLst/>
          </a:prstGeom>
        </p:spPr>
      </p:pic>
    </p:spTree>
    <p:extLst>
      <p:ext uri="{BB962C8B-B14F-4D97-AF65-F5344CB8AC3E}">
        <p14:creationId xmlns:p14="http://schemas.microsoft.com/office/powerpoint/2010/main" val="2908065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3"/>
            <a:ext cx="12192000" cy="523220"/>
          </a:xfrm>
          <a:prstGeom prst="rect">
            <a:avLst/>
          </a:prstGeom>
          <a:solidFill>
            <a:schemeClr val="tx1"/>
          </a:solidFill>
        </p:spPr>
        <p:txBody>
          <a:bodyPr wrap="square" rtlCol="0">
            <a:spAutoFit/>
          </a:bodyPr>
          <a:lstStyle/>
          <a:p>
            <a:pPr marL="9525"/>
            <a:r>
              <a:rPr lang="en-GB" sz="2800" dirty="0">
                <a:solidFill>
                  <a:schemeClr val="bg1"/>
                </a:solidFill>
                <a:latin typeface="FSAlbert" charset="0"/>
                <a:ea typeface="Helvetica" charset="-52"/>
                <a:cs typeface="Helvetica" charset="-52"/>
              </a:rPr>
              <a:t>Chamber Healthy Extras</a:t>
            </a:r>
            <a:endParaRPr lang="en-US" sz="2800" dirty="0">
              <a:solidFill>
                <a:schemeClr val="bg1"/>
              </a:solidFill>
              <a:latin typeface="Helvetica" charset="-52"/>
              <a:ea typeface="Helvetica" charset="-52"/>
              <a:cs typeface="Helvetica" charset="-52"/>
            </a:endParaRPr>
          </a:p>
        </p:txBody>
      </p:sp>
      <p:sp>
        <p:nvSpPr>
          <p:cNvPr id="10" name="TextBox 9">
            <a:extLst>
              <a:ext uri="{FF2B5EF4-FFF2-40B4-BE49-F238E27FC236}">
                <a16:creationId xmlns:a16="http://schemas.microsoft.com/office/drawing/2014/main" id="{DC1C679C-FEC7-4A56-8DBB-E46A7374D7D9}"/>
              </a:ext>
            </a:extLst>
          </p:cNvPr>
          <p:cNvSpPr txBox="1"/>
          <p:nvPr/>
        </p:nvSpPr>
        <p:spPr>
          <a:xfrm>
            <a:off x="0" y="608950"/>
            <a:ext cx="12192000" cy="954107"/>
          </a:xfrm>
          <a:prstGeom prst="rect">
            <a:avLst/>
          </a:prstGeom>
          <a:noFill/>
        </p:spPr>
        <p:txBody>
          <a:bodyPr wrap="square" rtlCol="0">
            <a:spAutoFit/>
          </a:bodyPr>
          <a:lstStyle/>
          <a:p>
            <a:pPr algn="ctr"/>
            <a:r>
              <a:rPr lang="en-GB" sz="3600" dirty="0">
                <a:solidFill>
                  <a:srgbClr val="B11760"/>
                </a:solidFill>
              </a:rPr>
              <a:t>Benefits included for those in the ‘up to 100’ employee bands.</a:t>
            </a:r>
          </a:p>
          <a:p>
            <a:pPr algn="ctr"/>
            <a:r>
              <a:rPr lang="en-GB" sz="2000" dirty="0"/>
              <a:t>Giving something to your employees </a:t>
            </a:r>
          </a:p>
        </p:txBody>
      </p:sp>
      <p:sp>
        <p:nvSpPr>
          <p:cNvPr id="5" name="TextBox 4">
            <a:extLst>
              <a:ext uri="{FF2B5EF4-FFF2-40B4-BE49-F238E27FC236}">
                <a16:creationId xmlns:a16="http://schemas.microsoft.com/office/drawing/2014/main" id="{EB846589-3527-E21B-AF3B-03ACC7C7048A}"/>
              </a:ext>
            </a:extLst>
          </p:cNvPr>
          <p:cNvSpPr txBox="1"/>
          <p:nvPr/>
        </p:nvSpPr>
        <p:spPr>
          <a:xfrm>
            <a:off x="81023" y="2151727"/>
            <a:ext cx="6096000" cy="2554545"/>
          </a:xfrm>
          <a:prstGeom prst="rect">
            <a:avLst/>
          </a:prstGeom>
          <a:noFill/>
        </p:spPr>
        <p:txBody>
          <a:bodyPr wrap="square" rtlCol="0">
            <a:spAutoFit/>
          </a:bodyPr>
          <a:lstStyle/>
          <a:p>
            <a:pPr algn="ctr"/>
            <a:r>
              <a:rPr lang="en-GB" sz="4000" dirty="0">
                <a:solidFill>
                  <a:srgbClr val="B11760"/>
                </a:solidFill>
              </a:rPr>
              <a:t>What’s included?</a:t>
            </a:r>
          </a:p>
          <a:p>
            <a:pPr marL="457200" indent="-457200">
              <a:buFont typeface="Arial" panose="020B0604020202020204" pitchFamily="34" charset="0"/>
              <a:buChar char="•"/>
            </a:pPr>
            <a:r>
              <a:rPr lang="en-GB" sz="2000" dirty="0"/>
              <a:t>Discount &amp; rewards Portal</a:t>
            </a:r>
          </a:p>
          <a:p>
            <a:pPr marL="457200" indent="-457200">
              <a:buFont typeface="Arial" panose="020B0604020202020204" pitchFamily="34" charset="0"/>
              <a:buChar char="•"/>
            </a:pPr>
            <a:r>
              <a:rPr lang="en-GB" sz="2000" dirty="0"/>
              <a:t>Employee 24 hr advice &amp; information helpline</a:t>
            </a:r>
          </a:p>
          <a:p>
            <a:r>
              <a:rPr lang="en-GB" sz="3200" dirty="0">
                <a:solidFill>
                  <a:srgbClr val="B11760"/>
                </a:solidFill>
              </a:rPr>
              <a:t>More than 100 employees?</a:t>
            </a:r>
          </a:p>
          <a:p>
            <a:pPr marL="457200" indent="-457200">
              <a:buFont typeface="Arial" panose="020B0604020202020204" pitchFamily="34" charset="0"/>
              <a:buChar char="•"/>
            </a:pPr>
            <a:r>
              <a:rPr lang="en-US" sz="2000" dirty="0"/>
              <a:t>23p per employee per month. </a:t>
            </a:r>
          </a:p>
          <a:p>
            <a:pPr marL="457200" indent="-457200">
              <a:buFont typeface="Arial" panose="020B0604020202020204" pitchFamily="34" charset="0"/>
              <a:buChar char="•"/>
            </a:pPr>
            <a:endParaRPr lang="en-GB" sz="2800" dirty="0"/>
          </a:p>
        </p:txBody>
      </p:sp>
      <p:pic>
        <p:nvPicPr>
          <p:cNvPr id="6" name="Picture 5">
            <a:extLst>
              <a:ext uri="{FF2B5EF4-FFF2-40B4-BE49-F238E27FC236}">
                <a16:creationId xmlns:a16="http://schemas.microsoft.com/office/drawing/2014/main" id="{1B1F3709-E91F-16B5-1847-DB2BF71F5CE5}"/>
              </a:ext>
            </a:extLst>
          </p:cNvPr>
          <p:cNvPicPr>
            <a:picLocks noChangeAspect="1"/>
          </p:cNvPicPr>
          <p:nvPr/>
        </p:nvPicPr>
        <p:blipFill>
          <a:blip r:embed="rId3"/>
          <a:stretch>
            <a:fillRect/>
          </a:stretch>
        </p:blipFill>
        <p:spPr>
          <a:xfrm>
            <a:off x="5434287" y="1542777"/>
            <a:ext cx="3878377" cy="4706273"/>
          </a:xfrm>
          <a:prstGeom prst="rect">
            <a:avLst/>
          </a:prstGeom>
        </p:spPr>
      </p:pic>
      <p:pic>
        <p:nvPicPr>
          <p:cNvPr id="8" name="Picture 7">
            <a:extLst>
              <a:ext uri="{FF2B5EF4-FFF2-40B4-BE49-F238E27FC236}">
                <a16:creationId xmlns:a16="http://schemas.microsoft.com/office/drawing/2014/main" id="{2DE1161A-B26D-6EA1-4465-7689964FFD82}"/>
              </a:ext>
            </a:extLst>
          </p:cNvPr>
          <p:cNvPicPr>
            <a:picLocks noChangeAspect="1"/>
          </p:cNvPicPr>
          <p:nvPr/>
        </p:nvPicPr>
        <p:blipFill>
          <a:blip r:embed="rId4"/>
          <a:stretch>
            <a:fillRect/>
          </a:stretch>
        </p:blipFill>
        <p:spPr>
          <a:xfrm>
            <a:off x="9602116" y="1323105"/>
            <a:ext cx="1023938" cy="2143125"/>
          </a:xfrm>
          <a:prstGeom prst="rect">
            <a:avLst/>
          </a:prstGeom>
        </p:spPr>
      </p:pic>
      <p:pic>
        <p:nvPicPr>
          <p:cNvPr id="11" name="Picture 10">
            <a:extLst>
              <a:ext uri="{FF2B5EF4-FFF2-40B4-BE49-F238E27FC236}">
                <a16:creationId xmlns:a16="http://schemas.microsoft.com/office/drawing/2014/main" id="{C0F39912-31B1-1F70-3775-6CF55CE00F19}"/>
              </a:ext>
            </a:extLst>
          </p:cNvPr>
          <p:cNvPicPr>
            <a:picLocks noChangeAspect="1"/>
          </p:cNvPicPr>
          <p:nvPr/>
        </p:nvPicPr>
        <p:blipFill>
          <a:blip r:embed="rId5"/>
          <a:stretch>
            <a:fillRect/>
          </a:stretch>
        </p:blipFill>
        <p:spPr>
          <a:xfrm>
            <a:off x="9550400" y="3643646"/>
            <a:ext cx="1127371" cy="2474718"/>
          </a:xfrm>
          <a:prstGeom prst="rect">
            <a:avLst/>
          </a:prstGeom>
        </p:spPr>
      </p:pic>
      <p:pic>
        <p:nvPicPr>
          <p:cNvPr id="13" name="Picture 12">
            <a:extLst>
              <a:ext uri="{FF2B5EF4-FFF2-40B4-BE49-F238E27FC236}">
                <a16:creationId xmlns:a16="http://schemas.microsoft.com/office/drawing/2014/main" id="{C6EBBBDF-0C7D-45D9-BC34-9B487D8EF856}"/>
              </a:ext>
            </a:extLst>
          </p:cNvPr>
          <p:cNvPicPr>
            <a:picLocks noChangeAspect="1"/>
          </p:cNvPicPr>
          <p:nvPr/>
        </p:nvPicPr>
        <p:blipFill>
          <a:blip r:embed="rId6"/>
          <a:stretch>
            <a:fillRect/>
          </a:stretch>
        </p:blipFill>
        <p:spPr>
          <a:xfrm>
            <a:off x="10827526" y="3337664"/>
            <a:ext cx="1283451" cy="2737216"/>
          </a:xfrm>
          <a:prstGeom prst="rect">
            <a:avLst/>
          </a:prstGeom>
        </p:spPr>
      </p:pic>
    </p:spTree>
    <p:extLst>
      <p:ext uri="{BB962C8B-B14F-4D97-AF65-F5344CB8AC3E}">
        <p14:creationId xmlns:p14="http://schemas.microsoft.com/office/powerpoint/2010/main" val="391352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3"/>
            <a:ext cx="12192000" cy="523220"/>
          </a:xfrm>
          <a:prstGeom prst="rect">
            <a:avLst/>
          </a:prstGeom>
          <a:solidFill>
            <a:schemeClr val="tx1"/>
          </a:solidFill>
        </p:spPr>
        <p:txBody>
          <a:bodyPr wrap="square" rtlCol="0">
            <a:spAutoFit/>
          </a:bodyPr>
          <a:lstStyle/>
          <a:p>
            <a:pPr marL="9525"/>
            <a:r>
              <a:rPr lang="en-GB" sz="2800" dirty="0">
                <a:solidFill>
                  <a:schemeClr val="bg1"/>
                </a:solidFill>
                <a:latin typeface="FSAlbert" charset="0"/>
                <a:ea typeface="Helvetica" charset="-52"/>
                <a:cs typeface="Helvetica" charset="-52"/>
              </a:rPr>
              <a:t>Chamber IT Solutions</a:t>
            </a:r>
            <a:endParaRPr lang="en-US" sz="2800" dirty="0">
              <a:solidFill>
                <a:schemeClr val="bg1"/>
              </a:solidFill>
              <a:latin typeface="Helvetica" charset="-52"/>
              <a:ea typeface="Helvetica" charset="-52"/>
              <a:cs typeface="Helvetica" charset="-52"/>
            </a:endParaRPr>
          </a:p>
        </p:txBody>
      </p:sp>
      <p:sp>
        <p:nvSpPr>
          <p:cNvPr id="10" name="TextBox 9">
            <a:extLst>
              <a:ext uri="{FF2B5EF4-FFF2-40B4-BE49-F238E27FC236}">
                <a16:creationId xmlns:a16="http://schemas.microsoft.com/office/drawing/2014/main" id="{DC1C679C-FEC7-4A56-8DBB-E46A7374D7D9}"/>
              </a:ext>
            </a:extLst>
          </p:cNvPr>
          <p:cNvSpPr txBox="1"/>
          <p:nvPr/>
        </p:nvSpPr>
        <p:spPr>
          <a:xfrm>
            <a:off x="0" y="608950"/>
            <a:ext cx="12192000" cy="954107"/>
          </a:xfrm>
          <a:prstGeom prst="rect">
            <a:avLst/>
          </a:prstGeom>
          <a:noFill/>
        </p:spPr>
        <p:txBody>
          <a:bodyPr wrap="square" rtlCol="0">
            <a:spAutoFit/>
          </a:bodyPr>
          <a:lstStyle/>
          <a:p>
            <a:pPr algn="ctr"/>
            <a:r>
              <a:rPr lang="en-GB" sz="3600" dirty="0">
                <a:solidFill>
                  <a:srgbClr val="B11760"/>
                </a:solidFill>
              </a:rPr>
              <a:t>IT Support </a:t>
            </a:r>
          </a:p>
          <a:p>
            <a:pPr algn="ctr"/>
            <a:r>
              <a:rPr lang="en-GB" sz="2000" dirty="0"/>
              <a:t>IT review &amp; Cyber security review.</a:t>
            </a:r>
          </a:p>
        </p:txBody>
      </p:sp>
      <p:pic>
        <p:nvPicPr>
          <p:cNvPr id="2" name="Picture 1">
            <a:extLst>
              <a:ext uri="{FF2B5EF4-FFF2-40B4-BE49-F238E27FC236}">
                <a16:creationId xmlns:a16="http://schemas.microsoft.com/office/drawing/2014/main" id="{D038DBD4-A4C1-BA73-4205-177A5C90F2A4}"/>
              </a:ext>
            </a:extLst>
          </p:cNvPr>
          <p:cNvPicPr>
            <a:picLocks noChangeAspect="1"/>
          </p:cNvPicPr>
          <p:nvPr/>
        </p:nvPicPr>
        <p:blipFill>
          <a:blip r:embed="rId3"/>
          <a:stretch>
            <a:fillRect/>
          </a:stretch>
        </p:blipFill>
        <p:spPr>
          <a:xfrm>
            <a:off x="3345024" y="4724953"/>
            <a:ext cx="5501951" cy="1547424"/>
          </a:xfrm>
          <a:prstGeom prst="rect">
            <a:avLst/>
          </a:prstGeom>
        </p:spPr>
      </p:pic>
      <p:sp>
        <p:nvSpPr>
          <p:cNvPr id="5" name="TextBox 4">
            <a:extLst>
              <a:ext uri="{FF2B5EF4-FFF2-40B4-BE49-F238E27FC236}">
                <a16:creationId xmlns:a16="http://schemas.microsoft.com/office/drawing/2014/main" id="{1424AF2D-B0DA-42F2-B10F-47F10EAB7D16}"/>
              </a:ext>
            </a:extLst>
          </p:cNvPr>
          <p:cNvSpPr txBox="1"/>
          <p:nvPr/>
        </p:nvSpPr>
        <p:spPr>
          <a:xfrm>
            <a:off x="-1" y="4416821"/>
            <a:ext cx="12192000" cy="400110"/>
          </a:xfrm>
          <a:prstGeom prst="rect">
            <a:avLst/>
          </a:prstGeom>
          <a:noFill/>
        </p:spPr>
        <p:txBody>
          <a:bodyPr wrap="square" rtlCol="0">
            <a:spAutoFit/>
          </a:bodyPr>
          <a:lstStyle/>
          <a:p>
            <a:pPr algn="ctr"/>
            <a:r>
              <a:rPr lang="en-GB" sz="2000" dirty="0"/>
              <a:t>Provided by</a:t>
            </a:r>
          </a:p>
        </p:txBody>
      </p:sp>
      <p:sp>
        <p:nvSpPr>
          <p:cNvPr id="6" name="TextBox 5">
            <a:extLst>
              <a:ext uri="{FF2B5EF4-FFF2-40B4-BE49-F238E27FC236}">
                <a16:creationId xmlns:a16="http://schemas.microsoft.com/office/drawing/2014/main" id="{D5A6098F-CFF5-1B00-E5EC-50BE72B82BFC}"/>
              </a:ext>
            </a:extLst>
          </p:cNvPr>
          <p:cNvSpPr txBox="1"/>
          <p:nvPr/>
        </p:nvSpPr>
        <p:spPr>
          <a:xfrm>
            <a:off x="60446" y="1862276"/>
            <a:ext cx="6096000" cy="3108543"/>
          </a:xfrm>
          <a:prstGeom prst="rect">
            <a:avLst/>
          </a:prstGeom>
          <a:noFill/>
        </p:spPr>
        <p:txBody>
          <a:bodyPr wrap="square" rtlCol="0">
            <a:spAutoFit/>
          </a:bodyPr>
          <a:lstStyle/>
          <a:p>
            <a:pPr algn="ctr"/>
            <a:r>
              <a:rPr lang="en-GB" sz="2800" dirty="0">
                <a:solidFill>
                  <a:srgbClr val="B11760"/>
                </a:solidFill>
              </a:rPr>
              <a:t>IT systems review, what’s included?</a:t>
            </a:r>
          </a:p>
          <a:p>
            <a:pPr marL="457200" indent="-457200">
              <a:buFont typeface="Arial" panose="020B0604020202020204" pitchFamily="34" charset="0"/>
              <a:buChar char="•"/>
            </a:pPr>
            <a:r>
              <a:rPr lang="en-GB" sz="2000" dirty="0"/>
              <a:t>Visit to business premises</a:t>
            </a:r>
          </a:p>
          <a:p>
            <a:pPr marL="457200" indent="-457200">
              <a:buFont typeface="Arial" panose="020B0604020202020204" pitchFamily="34" charset="0"/>
              <a:buChar char="•"/>
            </a:pPr>
            <a:r>
              <a:rPr lang="en-GB" sz="2000" dirty="0"/>
              <a:t>Review of:</a:t>
            </a:r>
          </a:p>
          <a:p>
            <a:pPr marL="914400" lvl="1" indent="-457200">
              <a:buFont typeface="Arial" panose="020B0604020202020204" pitchFamily="34" charset="0"/>
              <a:buChar char="•"/>
            </a:pPr>
            <a:r>
              <a:rPr lang="en-GB" sz="2000" dirty="0"/>
              <a:t>Hardware</a:t>
            </a:r>
          </a:p>
          <a:p>
            <a:pPr marL="914400" lvl="1" indent="-457200">
              <a:buFont typeface="Arial" panose="020B0604020202020204" pitchFamily="34" charset="0"/>
              <a:buChar char="•"/>
            </a:pPr>
            <a:r>
              <a:rPr lang="en-GB" sz="2000" dirty="0"/>
              <a:t>Backups</a:t>
            </a:r>
          </a:p>
          <a:p>
            <a:pPr marL="914400" lvl="1" indent="-457200">
              <a:buFont typeface="Arial" panose="020B0604020202020204" pitchFamily="34" charset="0"/>
              <a:buChar char="•"/>
            </a:pPr>
            <a:r>
              <a:rPr lang="en-GB" sz="2000" dirty="0"/>
              <a:t>Cyber security</a:t>
            </a:r>
          </a:p>
          <a:p>
            <a:pPr marL="914400" lvl="1" indent="-457200">
              <a:buFont typeface="Arial" panose="020B0604020202020204" pitchFamily="34" charset="0"/>
              <a:buChar char="•"/>
            </a:pPr>
            <a:r>
              <a:rPr lang="en-GB" sz="2000" dirty="0"/>
              <a:t>Any current IT issues</a:t>
            </a:r>
          </a:p>
          <a:p>
            <a:pPr marL="914400" lvl="1" indent="-457200">
              <a:buFont typeface="Arial" panose="020B0604020202020204" pitchFamily="34" charset="0"/>
              <a:buChar char="•"/>
            </a:pPr>
            <a:r>
              <a:rPr lang="en-GB" sz="2000" dirty="0"/>
              <a:t>Full report &amp; recommendations</a:t>
            </a:r>
          </a:p>
          <a:p>
            <a:pPr marL="457200" indent="-457200">
              <a:buFont typeface="Arial" panose="020B0604020202020204" pitchFamily="34" charset="0"/>
              <a:buChar char="•"/>
            </a:pPr>
            <a:endParaRPr lang="en-GB" sz="2800" dirty="0"/>
          </a:p>
        </p:txBody>
      </p:sp>
      <p:sp>
        <p:nvSpPr>
          <p:cNvPr id="8" name="TextBox 7">
            <a:extLst>
              <a:ext uri="{FF2B5EF4-FFF2-40B4-BE49-F238E27FC236}">
                <a16:creationId xmlns:a16="http://schemas.microsoft.com/office/drawing/2014/main" id="{E0D2EBCC-E9D9-D012-1320-10051CE4217C}"/>
              </a:ext>
            </a:extLst>
          </p:cNvPr>
          <p:cNvSpPr txBox="1"/>
          <p:nvPr/>
        </p:nvSpPr>
        <p:spPr>
          <a:xfrm>
            <a:off x="5798975" y="1874728"/>
            <a:ext cx="6096000" cy="1446550"/>
          </a:xfrm>
          <a:prstGeom prst="rect">
            <a:avLst/>
          </a:prstGeom>
          <a:noFill/>
        </p:spPr>
        <p:txBody>
          <a:bodyPr wrap="square" rtlCol="0">
            <a:spAutoFit/>
          </a:bodyPr>
          <a:lstStyle/>
          <a:p>
            <a:pPr algn="ctr"/>
            <a:r>
              <a:rPr lang="en-GB" sz="2800" dirty="0">
                <a:solidFill>
                  <a:srgbClr val="B11760"/>
                </a:solidFill>
              </a:rPr>
              <a:t>Cyber Security review, what’s included?</a:t>
            </a:r>
          </a:p>
          <a:p>
            <a:pPr marL="457200" indent="-457200">
              <a:buFont typeface="Arial" panose="020B0604020202020204" pitchFamily="34" charset="0"/>
              <a:buChar char="•"/>
            </a:pPr>
            <a:r>
              <a:rPr lang="en-GB" sz="2000" dirty="0"/>
              <a:t>Assessment of current setup</a:t>
            </a:r>
            <a:endParaRPr lang="en-GB" sz="2800" dirty="0"/>
          </a:p>
          <a:p>
            <a:pPr marL="457200" indent="-457200">
              <a:buFont typeface="Arial" panose="020B0604020202020204" pitchFamily="34" charset="0"/>
              <a:buChar char="•"/>
            </a:pPr>
            <a:r>
              <a:rPr lang="en-GB" sz="2000" dirty="0"/>
              <a:t>Identification of shortfalls</a:t>
            </a:r>
          </a:p>
          <a:p>
            <a:pPr marL="457200" indent="-457200">
              <a:buFont typeface="Arial" panose="020B0604020202020204" pitchFamily="34" charset="0"/>
              <a:buChar char="•"/>
            </a:pPr>
            <a:r>
              <a:rPr lang="en-GB" sz="2000" dirty="0"/>
              <a:t>Full report &amp; recommendations </a:t>
            </a:r>
            <a:endParaRPr lang="en-GB" sz="1600" dirty="0"/>
          </a:p>
        </p:txBody>
      </p:sp>
    </p:spTree>
    <p:extLst>
      <p:ext uri="{BB962C8B-B14F-4D97-AF65-F5344CB8AC3E}">
        <p14:creationId xmlns:p14="http://schemas.microsoft.com/office/powerpoint/2010/main" val="323923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3"/>
            <a:ext cx="12192000" cy="523220"/>
          </a:xfrm>
          <a:prstGeom prst="rect">
            <a:avLst/>
          </a:prstGeom>
          <a:solidFill>
            <a:schemeClr val="tx1"/>
          </a:solidFill>
        </p:spPr>
        <p:txBody>
          <a:bodyPr wrap="square" rtlCol="0">
            <a:spAutoFit/>
          </a:bodyPr>
          <a:lstStyle/>
          <a:p>
            <a:pPr marL="9525"/>
            <a:r>
              <a:rPr lang="en-GB" sz="2800" dirty="0">
                <a:solidFill>
                  <a:schemeClr val="bg1"/>
                </a:solidFill>
                <a:latin typeface="FSAlbert" charset="0"/>
                <a:ea typeface="Helvetica" charset="-52"/>
                <a:cs typeface="Helvetica" charset="-52"/>
              </a:rPr>
              <a:t>Chamber Member Portal</a:t>
            </a:r>
            <a:endParaRPr lang="en-US" sz="2800" dirty="0">
              <a:solidFill>
                <a:schemeClr val="bg1"/>
              </a:solidFill>
              <a:latin typeface="Helvetica" charset="-52"/>
              <a:ea typeface="Helvetica" charset="-52"/>
              <a:cs typeface="Helvetica" charset="-52"/>
            </a:endParaRPr>
          </a:p>
        </p:txBody>
      </p:sp>
      <p:pic>
        <p:nvPicPr>
          <p:cNvPr id="7" name="Picture 6">
            <a:extLst>
              <a:ext uri="{FF2B5EF4-FFF2-40B4-BE49-F238E27FC236}">
                <a16:creationId xmlns:a16="http://schemas.microsoft.com/office/drawing/2014/main" id="{F6D708A9-1069-6FFD-C608-A2B05770E350}"/>
              </a:ext>
            </a:extLst>
          </p:cNvPr>
          <p:cNvPicPr>
            <a:picLocks noChangeAspect="1"/>
          </p:cNvPicPr>
          <p:nvPr/>
        </p:nvPicPr>
        <p:blipFill>
          <a:blip r:embed="rId3"/>
          <a:stretch>
            <a:fillRect/>
          </a:stretch>
        </p:blipFill>
        <p:spPr>
          <a:xfrm>
            <a:off x="1550599" y="733150"/>
            <a:ext cx="9090801" cy="5391700"/>
          </a:xfrm>
          <a:prstGeom prst="rect">
            <a:avLst/>
          </a:prstGeom>
        </p:spPr>
      </p:pic>
    </p:spTree>
    <p:extLst>
      <p:ext uri="{BB962C8B-B14F-4D97-AF65-F5344CB8AC3E}">
        <p14:creationId xmlns:p14="http://schemas.microsoft.com/office/powerpoint/2010/main" val="137629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325E9925-402C-4C3C-81A2-4DEC9C6F21FE}"/>
              </a:ext>
            </a:extLst>
          </p:cNvPr>
          <p:cNvPicPr>
            <a:picLocks noChangeAspect="1"/>
          </p:cNvPicPr>
          <p:nvPr/>
        </p:nvPicPr>
        <p:blipFill rotWithShape="1">
          <a:blip r:embed="rId3"/>
          <a:srcRect l="25873" t="13349" r="25996" b="11665"/>
          <a:stretch/>
        </p:blipFill>
        <p:spPr>
          <a:xfrm>
            <a:off x="772160" y="707278"/>
            <a:ext cx="4328161" cy="5057363"/>
          </a:xfrm>
          <a:prstGeom prst="rect">
            <a:avLst/>
          </a:prstGeom>
        </p:spPr>
      </p:pic>
      <p:sp>
        <p:nvSpPr>
          <p:cNvPr id="5" name="TextBox 4">
            <a:extLst>
              <a:ext uri="{FF2B5EF4-FFF2-40B4-BE49-F238E27FC236}">
                <a16:creationId xmlns:a16="http://schemas.microsoft.com/office/drawing/2014/main" id="{DDCA786F-31D7-44F6-9F26-C4AED5963B86}"/>
              </a:ext>
            </a:extLst>
          </p:cNvPr>
          <p:cNvSpPr txBox="1"/>
          <p:nvPr/>
        </p:nvSpPr>
        <p:spPr>
          <a:xfrm>
            <a:off x="3318765" y="1527799"/>
            <a:ext cx="7992871" cy="3416320"/>
          </a:xfrm>
          <a:prstGeom prst="rect">
            <a:avLst/>
          </a:prstGeom>
          <a:noFill/>
        </p:spPr>
        <p:txBody>
          <a:bodyPr wrap="square" rtlCol="0">
            <a:spAutoFit/>
          </a:bodyPr>
          <a:lstStyle/>
          <a:p>
            <a:pPr algn="r"/>
            <a:r>
              <a:rPr lang="en-GB" sz="7200" dirty="0">
                <a:solidFill>
                  <a:srgbClr val="F39200"/>
                </a:solidFill>
                <a:latin typeface="FSAlbert" panose="02000503040000020004" pitchFamily="50" charset="0"/>
              </a:rPr>
              <a:t>Events</a:t>
            </a:r>
          </a:p>
          <a:p>
            <a:pPr algn="r"/>
            <a:r>
              <a:rPr lang="en-GB" sz="7200" dirty="0">
                <a:solidFill>
                  <a:srgbClr val="F39200"/>
                </a:solidFill>
                <a:latin typeface="FSAlbert" panose="02000503040000020004" pitchFamily="50" charset="0"/>
              </a:rPr>
              <a:t>&amp;</a:t>
            </a:r>
          </a:p>
          <a:p>
            <a:pPr algn="r"/>
            <a:r>
              <a:rPr lang="en-GB" sz="7200" dirty="0">
                <a:solidFill>
                  <a:srgbClr val="F39200"/>
                </a:solidFill>
                <a:latin typeface="FSAlbert" panose="02000503040000020004" pitchFamily="50" charset="0"/>
              </a:rPr>
              <a:t> Networking</a:t>
            </a:r>
            <a:endParaRPr lang="en-GB" sz="5400" dirty="0">
              <a:solidFill>
                <a:srgbClr val="F39200"/>
              </a:solidFill>
              <a:latin typeface="FSAlbert" panose="02000503040000020004" pitchFamily="50" charset="0"/>
            </a:endParaRPr>
          </a:p>
        </p:txBody>
      </p:sp>
    </p:spTree>
    <p:extLst>
      <p:ext uri="{BB962C8B-B14F-4D97-AF65-F5344CB8AC3E}">
        <p14:creationId xmlns:p14="http://schemas.microsoft.com/office/powerpoint/2010/main" val="231614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3"/>
            <a:ext cx="12192000" cy="523220"/>
          </a:xfrm>
          <a:prstGeom prst="rect">
            <a:avLst/>
          </a:prstGeom>
          <a:solidFill>
            <a:schemeClr val="tx1"/>
          </a:solidFill>
        </p:spPr>
        <p:txBody>
          <a:bodyPr wrap="square" rtlCol="0">
            <a:spAutoFit/>
          </a:bodyPr>
          <a:lstStyle/>
          <a:p>
            <a:pPr marL="9525"/>
            <a:r>
              <a:rPr lang="en-GB" sz="2800" dirty="0">
                <a:solidFill>
                  <a:schemeClr val="bg1"/>
                </a:solidFill>
                <a:latin typeface="FSAlbert" charset="0"/>
                <a:ea typeface="Helvetica" charset="-52"/>
                <a:cs typeface="Helvetica" charset="-52"/>
              </a:rPr>
              <a:t>Events &amp; Networking</a:t>
            </a:r>
            <a:endParaRPr lang="en-US" sz="2800" dirty="0">
              <a:solidFill>
                <a:schemeClr val="bg1"/>
              </a:solidFill>
              <a:latin typeface="Helvetica" charset="-52"/>
              <a:ea typeface="Helvetica" charset="-52"/>
              <a:cs typeface="Helvetica" charset="-52"/>
            </a:endParaRPr>
          </a:p>
        </p:txBody>
      </p:sp>
      <p:sp>
        <p:nvSpPr>
          <p:cNvPr id="5" name="TextBox 4">
            <a:extLst>
              <a:ext uri="{FF2B5EF4-FFF2-40B4-BE49-F238E27FC236}">
                <a16:creationId xmlns:a16="http://schemas.microsoft.com/office/drawing/2014/main" id="{42955505-B4C3-52F2-7641-90AE51B3388A}"/>
              </a:ext>
            </a:extLst>
          </p:cNvPr>
          <p:cNvSpPr txBox="1"/>
          <p:nvPr/>
        </p:nvSpPr>
        <p:spPr>
          <a:xfrm>
            <a:off x="81023" y="790708"/>
            <a:ext cx="12110977" cy="3662541"/>
          </a:xfrm>
          <a:prstGeom prst="rect">
            <a:avLst/>
          </a:prstGeom>
          <a:noFill/>
        </p:spPr>
        <p:txBody>
          <a:bodyPr wrap="square" rtlCol="0">
            <a:spAutoFit/>
          </a:bodyPr>
          <a:lstStyle/>
          <a:p>
            <a:pPr algn="ctr"/>
            <a:r>
              <a:rPr lang="en-GB" sz="4000" dirty="0">
                <a:solidFill>
                  <a:srgbClr val="F39200"/>
                </a:solidFill>
              </a:rPr>
              <a:t>What do you need to know.</a:t>
            </a:r>
          </a:p>
          <a:p>
            <a:pPr algn="ctr"/>
            <a:endParaRPr lang="en-GB" sz="4000" dirty="0">
              <a:solidFill>
                <a:srgbClr val="B11760"/>
              </a:solidFill>
            </a:endParaRPr>
          </a:p>
          <a:p>
            <a:pPr marL="457200" indent="-457200">
              <a:buFont typeface="Arial" panose="020B0604020202020204" pitchFamily="34" charset="0"/>
              <a:buChar char="•"/>
            </a:pPr>
            <a:r>
              <a:rPr lang="en-GB" sz="2400" dirty="0"/>
              <a:t>Business Bites is an ongoing success with monthly networking around the county.</a:t>
            </a:r>
          </a:p>
          <a:p>
            <a:pPr marL="457200" indent="-457200">
              <a:buFont typeface="Arial" panose="020B0604020202020204" pitchFamily="34" charset="0"/>
              <a:buChar char="•"/>
            </a:pPr>
            <a:r>
              <a:rPr lang="en-GB" sz="2400" dirty="0"/>
              <a:t>Directors' Forum events are booked all year which are being pushed out to DF members. </a:t>
            </a:r>
          </a:p>
          <a:p>
            <a:pPr marL="457200" indent="-457200">
              <a:buFont typeface="Arial" panose="020B0604020202020204" pitchFamily="34" charset="0"/>
              <a:buChar char="•"/>
            </a:pPr>
            <a:r>
              <a:rPr lang="en-GB" sz="2400" dirty="0"/>
              <a:t>Women in Business events are booked all year up until International Women’s Day 2024</a:t>
            </a:r>
          </a:p>
          <a:p>
            <a:pPr marL="457200" indent="-457200">
              <a:buFont typeface="Arial" panose="020B0604020202020204" pitchFamily="34" charset="0"/>
              <a:buChar char="•"/>
            </a:pPr>
            <a:r>
              <a:rPr lang="en-GB" sz="2400" dirty="0"/>
              <a:t>North &amp; South County Christmas Lunches are ready for members to book spaces. </a:t>
            </a:r>
          </a:p>
          <a:p>
            <a:pPr marL="457200" indent="-457200">
              <a:buFont typeface="Arial" panose="020B0604020202020204" pitchFamily="34" charset="0"/>
              <a:buChar char="•"/>
            </a:pPr>
            <a:r>
              <a:rPr lang="en-GB" sz="2400" dirty="0"/>
              <a:t>Conference Cumbria ……</a:t>
            </a:r>
          </a:p>
          <a:p>
            <a:endParaRPr lang="en-GB" sz="3200" dirty="0"/>
          </a:p>
        </p:txBody>
      </p:sp>
    </p:spTree>
    <p:extLst>
      <p:ext uri="{BB962C8B-B14F-4D97-AF65-F5344CB8AC3E}">
        <p14:creationId xmlns:p14="http://schemas.microsoft.com/office/powerpoint/2010/main" val="55406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4F487E2-9DFA-7F79-411C-18861263D27B}"/>
              </a:ext>
            </a:extLst>
          </p:cNvPr>
          <p:cNvSpPr txBox="1"/>
          <p:nvPr/>
        </p:nvSpPr>
        <p:spPr>
          <a:xfrm>
            <a:off x="1062182" y="775854"/>
            <a:ext cx="9873673" cy="4431983"/>
          </a:xfrm>
          <a:prstGeom prst="rect">
            <a:avLst/>
          </a:prstGeom>
          <a:noFill/>
        </p:spPr>
        <p:txBody>
          <a:bodyPr wrap="square" rtlCol="0">
            <a:spAutoFit/>
          </a:bodyPr>
          <a:lstStyle/>
          <a:p>
            <a:endParaRPr lang="en-US" sz="2400" dirty="0"/>
          </a:p>
          <a:p>
            <a:r>
              <a:rPr lang="en-US" sz="4000" dirty="0"/>
              <a:t>Lesley Robinson</a:t>
            </a:r>
          </a:p>
          <a:p>
            <a:endParaRPr lang="en-US" sz="4000" dirty="0"/>
          </a:p>
          <a:p>
            <a:r>
              <a:rPr lang="en-US" sz="4000" dirty="0"/>
              <a:t>Head of </a:t>
            </a:r>
            <a:r>
              <a:rPr lang="en-US" sz="4000"/>
              <a:t>Business Support</a:t>
            </a:r>
            <a:endParaRPr lang="en-US" sz="4000" dirty="0"/>
          </a:p>
          <a:p>
            <a:endParaRPr lang="en-US" sz="4000" dirty="0"/>
          </a:p>
          <a:p>
            <a:r>
              <a:rPr lang="en-US" sz="4000" dirty="0"/>
              <a:t>Cumbria Chamber of Commerce/Cumbria Business Growth Hub</a:t>
            </a:r>
          </a:p>
          <a:p>
            <a:endParaRPr lang="en-US" dirty="0"/>
          </a:p>
        </p:txBody>
      </p:sp>
    </p:spTree>
    <p:extLst>
      <p:ext uri="{BB962C8B-B14F-4D97-AF65-F5344CB8AC3E}">
        <p14:creationId xmlns:p14="http://schemas.microsoft.com/office/powerpoint/2010/main" val="200209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3"/>
            <a:ext cx="12192000" cy="523220"/>
          </a:xfrm>
          <a:prstGeom prst="rect">
            <a:avLst/>
          </a:prstGeom>
          <a:solidFill>
            <a:schemeClr val="tx1"/>
          </a:solidFill>
        </p:spPr>
        <p:txBody>
          <a:bodyPr wrap="square" rtlCol="0">
            <a:spAutoFit/>
          </a:bodyPr>
          <a:lstStyle/>
          <a:p>
            <a:pPr marL="9525"/>
            <a:r>
              <a:rPr lang="en-GB" sz="2800" dirty="0">
                <a:solidFill>
                  <a:schemeClr val="bg1"/>
                </a:solidFill>
                <a:latin typeface="FSAlbert" charset="0"/>
                <a:ea typeface="Helvetica" charset="-52"/>
                <a:cs typeface="Helvetica" charset="-52"/>
              </a:rPr>
              <a:t>Events &amp; Networking</a:t>
            </a:r>
            <a:endParaRPr lang="en-US" sz="2800" dirty="0">
              <a:solidFill>
                <a:schemeClr val="bg1"/>
              </a:solidFill>
              <a:latin typeface="Helvetica" charset="-52"/>
              <a:ea typeface="Helvetica" charset="-52"/>
              <a:cs typeface="Helvetica" charset="-52"/>
            </a:endParaRPr>
          </a:p>
        </p:txBody>
      </p:sp>
      <p:pic>
        <p:nvPicPr>
          <p:cNvPr id="7" name="Picture 6" descr="A group of people in a room&#10;&#10;Description automatically generated">
            <a:extLst>
              <a:ext uri="{FF2B5EF4-FFF2-40B4-BE49-F238E27FC236}">
                <a16:creationId xmlns:a16="http://schemas.microsoft.com/office/drawing/2014/main" id="{216A819E-D035-0FBF-A71F-D09C45CA809E}"/>
              </a:ext>
            </a:extLst>
          </p:cNvPr>
          <p:cNvPicPr>
            <a:picLocks noChangeAspect="1"/>
          </p:cNvPicPr>
          <p:nvPr/>
        </p:nvPicPr>
        <p:blipFill>
          <a:blip r:embed="rId3"/>
          <a:stretch>
            <a:fillRect/>
          </a:stretch>
        </p:blipFill>
        <p:spPr>
          <a:xfrm>
            <a:off x="353008" y="525253"/>
            <a:ext cx="5533053" cy="5533053"/>
          </a:xfrm>
          <a:prstGeom prst="rect">
            <a:avLst/>
          </a:prstGeom>
        </p:spPr>
      </p:pic>
      <p:pic>
        <p:nvPicPr>
          <p:cNvPr id="11" name="Picture 10">
            <a:extLst>
              <a:ext uri="{FF2B5EF4-FFF2-40B4-BE49-F238E27FC236}">
                <a16:creationId xmlns:a16="http://schemas.microsoft.com/office/drawing/2014/main" id="{2F5D7157-601D-8888-05C8-C703C5F1A392}"/>
              </a:ext>
            </a:extLst>
          </p:cNvPr>
          <p:cNvPicPr>
            <a:picLocks noChangeAspect="1"/>
          </p:cNvPicPr>
          <p:nvPr/>
        </p:nvPicPr>
        <p:blipFill>
          <a:blip r:embed="rId4"/>
          <a:stretch>
            <a:fillRect/>
          </a:stretch>
        </p:blipFill>
        <p:spPr>
          <a:xfrm>
            <a:off x="6305941" y="1343608"/>
            <a:ext cx="5086655" cy="3694436"/>
          </a:xfrm>
          <a:prstGeom prst="rect">
            <a:avLst/>
          </a:prstGeom>
        </p:spPr>
      </p:pic>
    </p:spTree>
    <p:extLst>
      <p:ext uri="{BB962C8B-B14F-4D97-AF65-F5344CB8AC3E}">
        <p14:creationId xmlns:p14="http://schemas.microsoft.com/office/powerpoint/2010/main" val="378116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3"/>
            <a:ext cx="12192000" cy="523220"/>
          </a:xfrm>
          <a:prstGeom prst="rect">
            <a:avLst/>
          </a:prstGeom>
          <a:solidFill>
            <a:schemeClr val="tx1"/>
          </a:solidFill>
        </p:spPr>
        <p:txBody>
          <a:bodyPr wrap="square" rtlCol="0">
            <a:spAutoFit/>
          </a:bodyPr>
          <a:lstStyle/>
          <a:p>
            <a:pPr marL="9525"/>
            <a:r>
              <a:rPr lang="en-GB" sz="2800" dirty="0">
                <a:solidFill>
                  <a:schemeClr val="bg1"/>
                </a:solidFill>
                <a:latin typeface="FSAlbert" charset="0"/>
                <a:ea typeface="Helvetica" charset="-52"/>
                <a:cs typeface="Helvetica" charset="-52"/>
              </a:rPr>
              <a:t>Events &amp; Networking</a:t>
            </a:r>
            <a:endParaRPr lang="en-US" sz="2800" dirty="0">
              <a:solidFill>
                <a:schemeClr val="bg1"/>
              </a:solidFill>
              <a:latin typeface="Helvetica" charset="-52"/>
              <a:ea typeface="Helvetica" charset="-52"/>
              <a:cs typeface="Helvetica" charset="-52"/>
            </a:endParaRPr>
          </a:p>
        </p:txBody>
      </p:sp>
      <p:sp>
        <p:nvSpPr>
          <p:cNvPr id="5" name="TextBox 4">
            <a:extLst>
              <a:ext uri="{FF2B5EF4-FFF2-40B4-BE49-F238E27FC236}">
                <a16:creationId xmlns:a16="http://schemas.microsoft.com/office/drawing/2014/main" id="{42955505-B4C3-52F2-7641-90AE51B3388A}"/>
              </a:ext>
            </a:extLst>
          </p:cNvPr>
          <p:cNvSpPr txBox="1"/>
          <p:nvPr/>
        </p:nvSpPr>
        <p:spPr>
          <a:xfrm>
            <a:off x="81023" y="790708"/>
            <a:ext cx="12110977" cy="3293209"/>
          </a:xfrm>
          <a:prstGeom prst="rect">
            <a:avLst/>
          </a:prstGeom>
          <a:noFill/>
        </p:spPr>
        <p:txBody>
          <a:bodyPr wrap="square" rtlCol="0">
            <a:spAutoFit/>
          </a:bodyPr>
          <a:lstStyle/>
          <a:p>
            <a:pPr algn="ctr"/>
            <a:r>
              <a:rPr lang="en-GB" sz="4000" dirty="0">
                <a:solidFill>
                  <a:srgbClr val="F39200"/>
                </a:solidFill>
              </a:rPr>
              <a:t>What do I need from you?</a:t>
            </a:r>
          </a:p>
          <a:p>
            <a:pPr algn="ctr"/>
            <a:endParaRPr lang="en-GB" sz="4000" dirty="0">
              <a:solidFill>
                <a:srgbClr val="B11760"/>
              </a:solidFill>
            </a:endParaRPr>
          </a:p>
          <a:p>
            <a:pPr marL="457200" indent="-457200">
              <a:buFont typeface="Arial" panose="020B0604020202020204" pitchFamily="34" charset="0"/>
              <a:buChar char="•"/>
            </a:pPr>
            <a:r>
              <a:rPr lang="en-GB" sz="2400" dirty="0"/>
              <a:t>Attendance </a:t>
            </a:r>
          </a:p>
          <a:p>
            <a:pPr marL="457200" indent="-457200">
              <a:buFont typeface="Arial" panose="020B0604020202020204" pitchFamily="34" charset="0"/>
              <a:buChar char="•"/>
            </a:pPr>
            <a:r>
              <a:rPr lang="en-GB" sz="2400" dirty="0"/>
              <a:t>How would you like to find out about events?</a:t>
            </a:r>
          </a:p>
          <a:p>
            <a:pPr marL="457200" indent="-457200">
              <a:buFont typeface="Arial" panose="020B0604020202020204" pitchFamily="34" charset="0"/>
              <a:buChar char="•"/>
            </a:pPr>
            <a:r>
              <a:rPr lang="en-GB" sz="2400" dirty="0"/>
              <a:t>What sort of events would you like?</a:t>
            </a:r>
          </a:p>
          <a:p>
            <a:pPr marL="457200" indent="-457200">
              <a:buFont typeface="Arial" panose="020B0604020202020204" pitchFamily="34" charset="0"/>
              <a:buChar char="•"/>
            </a:pPr>
            <a:r>
              <a:rPr lang="en-GB" sz="2400" dirty="0"/>
              <a:t>Policy events. </a:t>
            </a:r>
          </a:p>
          <a:p>
            <a:endParaRPr lang="en-GB" sz="3200" dirty="0"/>
          </a:p>
        </p:txBody>
      </p:sp>
    </p:spTree>
    <p:extLst>
      <p:ext uri="{BB962C8B-B14F-4D97-AF65-F5344CB8AC3E}">
        <p14:creationId xmlns:p14="http://schemas.microsoft.com/office/powerpoint/2010/main" val="226466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325E9925-402C-4C3C-81A2-4DEC9C6F21FE}"/>
              </a:ext>
            </a:extLst>
          </p:cNvPr>
          <p:cNvPicPr>
            <a:picLocks noChangeAspect="1"/>
          </p:cNvPicPr>
          <p:nvPr/>
        </p:nvPicPr>
        <p:blipFill rotWithShape="1">
          <a:blip r:embed="rId3"/>
          <a:srcRect l="25873" t="13349" r="25996" b="11665"/>
          <a:stretch/>
        </p:blipFill>
        <p:spPr>
          <a:xfrm>
            <a:off x="772160" y="707278"/>
            <a:ext cx="4328161" cy="5057363"/>
          </a:xfrm>
          <a:prstGeom prst="rect">
            <a:avLst/>
          </a:prstGeom>
        </p:spPr>
      </p:pic>
      <p:sp>
        <p:nvSpPr>
          <p:cNvPr id="5" name="TextBox 4">
            <a:extLst>
              <a:ext uri="{FF2B5EF4-FFF2-40B4-BE49-F238E27FC236}">
                <a16:creationId xmlns:a16="http://schemas.microsoft.com/office/drawing/2014/main" id="{DDCA786F-31D7-44F6-9F26-C4AED5963B86}"/>
              </a:ext>
            </a:extLst>
          </p:cNvPr>
          <p:cNvSpPr txBox="1"/>
          <p:nvPr/>
        </p:nvSpPr>
        <p:spPr>
          <a:xfrm>
            <a:off x="3318765" y="2828835"/>
            <a:ext cx="7992871" cy="1200329"/>
          </a:xfrm>
          <a:prstGeom prst="rect">
            <a:avLst/>
          </a:prstGeom>
          <a:noFill/>
        </p:spPr>
        <p:txBody>
          <a:bodyPr wrap="square" rtlCol="0">
            <a:spAutoFit/>
          </a:bodyPr>
          <a:lstStyle/>
          <a:p>
            <a:pPr algn="r"/>
            <a:r>
              <a:rPr lang="en-GB" sz="7200" dirty="0">
                <a:solidFill>
                  <a:srgbClr val="248DA6"/>
                </a:solidFill>
                <a:latin typeface="FSAlbert" panose="02000503040000020004" pitchFamily="50" charset="0"/>
              </a:rPr>
              <a:t>Questions</a:t>
            </a:r>
            <a:endParaRPr lang="en-GB" sz="5400" dirty="0">
              <a:solidFill>
                <a:srgbClr val="248DA6"/>
              </a:solidFill>
              <a:latin typeface="FSAlbert" panose="02000503040000020004" pitchFamily="50" charset="0"/>
            </a:endParaRPr>
          </a:p>
        </p:txBody>
      </p:sp>
    </p:spTree>
    <p:extLst>
      <p:ext uri="{BB962C8B-B14F-4D97-AF65-F5344CB8AC3E}">
        <p14:creationId xmlns:p14="http://schemas.microsoft.com/office/powerpoint/2010/main" val="34539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9" t="-177" r="-79" b="110"/>
          <a:stretch/>
        </p:blipFill>
        <p:spPr>
          <a:xfrm>
            <a:off x="0" y="-71022"/>
            <a:ext cx="12268940" cy="6969299"/>
          </a:xfrm>
          <a:prstGeom prst="rect">
            <a:avLst/>
          </a:prstGeom>
        </p:spPr>
      </p:pic>
      <p:pic>
        <p:nvPicPr>
          <p:cNvPr id="6" name="Picture 5">
            <a:extLst>
              <a:ext uri="{FF2B5EF4-FFF2-40B4-BE49-F238E27FC236}">
                <a16:creationId xmlns:a16="http://schemas.microsoft.com/office/drawing/2014/main" id="{293C0BAC-96FA-4017-8AC3-8CD923FB08BD}"/>
              </a:ext>
            </a:extLst>
          </p:cNvPr>
          <p:cNvPicPr>
            <a:picLocks noChangeAspect="1"/>
          </p:cNvPicPr>
          <p:nvPr/>
        </p:nvPicPr>
        <p:blipFill rotWithShape="1">
          <a:blip r:embed="rId2">
            <a:extLst>
              <a:ext uri="{28A0092B-C50C-407E-A947-70E740481C1C}">
                <a14:useLocalDpi xmlns:a14="http://schemas.microsoft.com/office/drawing/2010/main" val="0"/>
              </a:ext>
            </a:extLst>
          </a:blip>
          <a:srcRect l="-19" t="-177" r="1292" b="110"/>
          <a:stretch/>
        </p:blipFill>
        <p:spPr>
          <a:xfrm>
            <a:off x="2114365" y="1120846"/>
            <a:ext cx="7615561" cy="4341846"/>
          </a:xfrm>
          <a:prstGeom prst="rect">
            <a:avLst/>
          </a:prstGeom>
        </p:spPr>
      </p:pic>
      <p:sp>
        <p:nvSpPr>
          <p:cNvPr id="4" name="TextBox 3">
            <a:extLst>
              <a:ext uri="{FF2B5EF4-FFF2-40B4-BE49-F238E27FC236}">
                <a16:creationId xmlns:a16="http://schemas.microsoft.com/office/drawing/2014/main" id="{4F6FC198-65BB-4A71-B09B-58AA69F5ED0D}"/>
              </a:ext>
            </a:extLst>
          </p:cNvPr>
          <p:cNvSpPr txBox="1"/>
          <p:nvPr/>
        </p:nvSpPr>
        <p:spPr>
          <a:xfrm>
            <a:off x="573059" y="4636896"/>
            <a:ext cx="11198830" cy="1754326"/>
          </a:xfrm>
          <a:prstGeom prst="rect">
            <a:avLst/>
          </a:prstGeom>
          <a:noFill/>
        </p:spPr>
        <p:txBody>
          <a:bodyPr wrap="square" rtlCol="0">
            <a:spAutoFit/>
          </a:bodyPr>
          <a:lstStyle/>
          <a:p>
            <a:pPr marL="9525" algn="ctr"/>
            <a:endParaRPr lang="en-US" sz="4000" b="1" dirty="0">
              <a:solidFill>
                <a:schemeClr val="bg1"/>
              </a:solidFill>
              <a:latin typeface="Helvetica" charset="-52"/>
              <a:ea typeface="Helvetica" charset="-52"/>
              <a:cs typeface="Helvetica" charset="-52"/>
            </a:endParaRPr>
          </a:p>
          <a:p>
            <a:pPr marL="9525" algn="ctr"/>
            <a:r>
              <a:rPr lang="en-US" sz="2800" b="1" dirty="0">
                <a:solidFill>
                  <a:schemeClr val="bg1"/>
                </a:solidFill>
                <a:latin typeface="Helvetica" charset="-52"/>
                <a:ea typeface="Helvetica" charset="-52"/>
                <a:cs typeface="Helvetica" charset="-52"/>
              </a:rPr>
              <a:t>Where Business Belongs…</a:t>
            </a:r>
          </a:p>
          <a:p>
            <a:pPr marL="9525" algn="ctr"/>
            <a:endParaRPr lang="en-US" sz="4000" b="1" dirty="0">
              <a:solidFill>
                <a:schemeClr val="bg1"/>
              </a:solidFill>
              <a:latin typeface="Helvetica" charset="-52"/>
              <a:ea typeface="Helvetica" charset="-52"/>
              <a:cs typeface="Helvetica" charset="-52"/>
            </a:endParaRPr>
          </a:p>
        </p:txBody>
      </p:sp>
      <p:sp>
        <p:nvSpPr>
          <p:cNvPr id="5" name="Subtitle 2">
            <a:extLst>
              <a:ext uri="{FF2B5EF4-FFF2-40B4-BE49-F238E27FC236}">
                <a16:creationId xmlns:a16="http://schemas.microsoft.com/office/drawing/2014/main" id="{2551001E-A0F0-4E48-8B18-190CEF3158ED}"/>
              </a:ext>
            </a:extLst>
          </p:cNvPr>
          <p:cNvSpPr txBox="1">
            <a:spLocks/>
          </p:cNvSpPr>
          <p:nvPr/>
        </p:nvSpPr>
        <p:spPr>
          <a:xfrm>
            <a:off x="1600474" y="5821836"/>
            <a:ext cx="9144000" cy="165576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2400" dirty="0">
              <a:solidFill>
                <a:schemeClr val="bg1"/>
              </a:solidFill>
            </a:endParaRPr>
          </a:p>
        </p:txBody>
      </p:sp>
    </p:spTree>
    <p:extLst>
      <p:ext uri="{BB962C8B-B14F-4D97-AF65-F5344CB8AC3E}">
        <p14:creationId xmlns:p14="http://schemas.microsoft.com/office/powerpoint/2010/main" val="41616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4F487E2-9DFA-7F79-411C-18861263D27B}"/>
              </a:ext>
            </a:extLst>
          </p:cNvPr>
          <p:cNvSpPr txBox="1"/>
          <p:nvPr/>
        </p:nvSpPr>
        <p:spPr>
          <a:xfrm>
            <a:off x="771236" y="2559563"/>
            <a:ext cx="9873673" cy="2031325"/>
          </a:xfrm>
          <a:prstGeom prst="rect">
            <a:avLst/>
          </a:prstGeom>
          <a:noFill/>
        </p:spPr>
        <p:txBody>
          <a:bodyPr wrap="square" rtlCol="0">
            <a:spAutoFit/>
          </a:bodyPr>
          <a:lstStyle/>
          <a:p>
            <a:endParaRPr lang="en-US" sz="2400" dirty="0"/>
          </a:p>
          <a:p>
            <a:pPr marL="342900" indent="-342900">
              <a:buFont typeface="Arial" panose="020B0604020202020204" pitchFamily="34" charset="0"/>
              <a:buChar char="•"/>
            </a:pPr>
            <a:r>
              <a:rPr lang="en-US" sz="2800" dirty="0"/>
              <a:t>ERDF Business Start-Up Support programme</a:t>
            </a:r>
          </a:p>
          <a:p>
            <a:pPr marL="342900" indent="-342900">
              <a:buFont typeface="Arial" panose="020B0604020202020204" pitchFamily="34" charset="0"/>
              <a:buChar char="•"/>
            </a:pPr>
            <a:r>
              <a:rPr lang="en-US" sz="2800" dirty="0"/>
              <a:t>ERDF Cumbria Business Growth Hub</a:t>
            </a:r>
          </a:p>
          <a:p>
            <a:pPr marL="342900" indent="-342900">
              <a:buFont typeface="Arial" panose="020B0604020202020204" pitchFamily="34" charset="0"/>
              <a:buChar char="•"/>
            </a:pPr>
            <a:r>
              <a:rPr lang="en-US" sz="2800" dirty="0"/>
              <a:t>DWP New Enterprise Allowance Scheme – end of project activity</a:t>
            </a:r>
          </a:p>
          <a:p>
            <a:endParaRPr lang="en-US" dirty="0"/>
          </a:p>
        </p:txBody>
      </p:sp>
      <p:sp>
        <p:nvSpPr>
          <p:cNvPr id="7" name="TextBox 6">
            <a:extLst>
              <a:ext uri="{FF2B5EF4-FFF2-40B4-BE49-F238E27FC236}">
                <a16:creationId xmlns:a16="http://schemas.microsoft.com/office/drawing/2014/main" id="{CCCE18DC-390B-BEAC-7609-8189617E4878}"/>
              </a:ext>
            </a:extLst>
          </p:cNvPr>
          <p:cNvSpPr txBox="1"/>
          <p:nvPr/>
        </p:nvSpPr>
        <p:spPr>
          <a:xfrm>
            <a:off x="517236" y="565152"/>
            <a:ext cx="10557164" cy="1323439"/>
          </a:xfrm>
          <a:prstGeom prst="rect">
            <a:avLst/>
          </a:prstGeom>
          <a:noFill/>
        </p:spPr>
        <p:txBody>
          <a:bodyPr wrap="square" rtlCol="0">
            <a:spAutoFit/>
          </a:bodyPr>
          <a:lstStyle/>
          <a:p>
            <a:pPr algn="ctr"/>
            <a:r>
              <a:rPr lang="en-US" sz="4000" dirty="0"/>
              <a:t>What has Cumbria Business Growth Hub been delivering in the last past 12 months?</a:t>
            </a:r>
            <a:endParaRPr lang="en-GB" sz="4000" dirty="0"/>
          </a:p>
        </p:txBody>
      </p:sp>
    </p:spTree>
    <p:extLst>
      <p:ext uri="{BB962C8B-B14F-4D97-AF65-F5344CB8AC3E}">
        <p14:creationId xmlns:p14="http://schemas.microsoft.com/office/powerpoint/2010/main" val="358270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4F487E2-9DFA-7F79-411C-18861263D27B}"/>
              </a:ext>
            </a:extLst>
          </p:cNvPr>
          <p:cNvSpPr txBox="1"/>
          <p:nvPr/>
        </p:nvSpPr>
        <p:spPr>
          <a:xfrm>
            <a:off x="1034472" y="2453743"/>
            <a:ext cx="9873673" cy="1815882"/>
          </a:xfrm>
          <a:prstGeom prst="rect">
            <a:avLst/>
          </a:prstGeom>
          <a:noFill/>
        </p:spPr>
        <p:txBody>
          <a:bodyPr wrap="square" rtlCol="0">
            <a:spAutoFit/>
          </a:bodyPr>
          <a:lstStyle/>
          <a:p>
            <a:pPr marL="342900" indent="-342900">
              <a:buFont typeface="Arial" panose="020B0604020202020204" pitchFamily="34" charset="0"/>
              <a:buChar char="•"/>
            </a:pPr>
            <a:r>
              <a:rPr lang="en-US" sz="2800" dirty="0"/>
              <a:t>Barrow Business &amp; Enterprise Support project – CLEP delivery</a:t>
            </a:r>
          </a:p>
          <a:p>
            <a:pPr marL="342900" indent="-342900">
              <a:buFont typeface="Arial" panose="020B0604020202020204" pitchFamily="34" charset="0"/>
              <a:buChar char="•"/>
            </a:pPr>
            <a:r>
              <a:rPr lang="en-US" sz="2800" dirty="0"/>
              <a:t>The Business Hub – CLEP delivery</a:t>
            </a:r>
          </a:p>
          <a:p>
            <a:pPr marL="342900" indent="-342900">
              <a:buFont typeface="Arial" panose="020B0604020202020204" pitchFamily="34" charset="0"/>
              <a:buChar char="•"/>
            </a:pPr>
            <a:r>
              <a:rPr lang="en-US" sz="2800" dirty="0"/>
              <a:t>UK SPF </a:t>
            </a:r>
            <a:r>
              <a:rPr lang="en-US" sz="2800" dirty="0" err="1"/>
              <a:t>yr</a:t>
            </a:r>
            <a:r>
              <a:rPr lang="en-US" sz="2800" dirty="0"/>
              <a:t> 1 Allerdale &amp; Copeland</a:t>
            </a:r>
          </a:p>
          <a:p>
            <a:pPr marL="342900" indent="-342900">
              <a:buFont typeface="Arial" panose="020B0604020202020204" pitchFamily="34" charset="0"/>
              <a:buChar char="•"/>
            </a:pPr>
            <a:r>
              <a:rPr lang="en-US" sz="2800" dirty="0"/>
              <a:t>Asylum seeker/refugee business start-up </a:t>
            </a:r>
          </a:p>
        </p:txBody>
      </p:sp>
      <p:sp>
        <p:nvSpPr>
          <p:cNvPr id="7" name="TextBox 6">
            <a:extLst>
              <a:ext uri="{FF2B5EF4-FFF2-40B4-BE49-F238E27FC236}">
                <a16:creationId xmlns:a16="http://schemas.microsoft.com/office/drawing/2014/main" id="{CCCE18DC-390B-BEAC-7609-8189617E4878}"/>
              </a:ext>
            </a:extLst>
          </p:cNvPr>
          <p:cNvSpPr txBox="1"/>
          <p:nvPr/>
        </p:nvSpPr>
        <p:spPr>
          <a:xfrm>
            <a:off x="1269999" y="445079"/>
            <a:ext cx="9402618" cy="707886"/>
          </a:xfrm>
          <a:prstGeom prst="rect">
            <a:avLst/>
          </a:prstGeom>
          <a:noFill/>
        </p:spPr>
        <p:txBody>
          <a:bodyPr wrap="square" rtlCol="0">
            <a:spAutoFit/>
          </a:bodyPr>
          <a:lstStyle/>
          <a:p>
            <a:pPr algn="ctr"/>
            <a:r>
              <a:rPr lang="en-US" sz="4000" dirty="0"/>
              <a:t>New contracts/successful bid submissions</a:t>
            </a:r>
            <a:endParaRPr lang="en-GB" sz="4000" dirty="0"/>
          </a:p>
        </p:txBody>
      </p:sp>
    </p:spTree>
    <p:extLst>
      <p:ext uri="{BB962C8B-B14F-4D97-AF65-F5344CB8AC3E}">
        <p14:creationId xmlns:p14="http://schemas.microsoft.com/office/powerpoint/2010/main" val="222813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4F487E2-9DFA-7F79-411C-18861263D27B}"/>
              </a:ext>
            </a:extLst>
          </p:cNvPr>
          <p:cNvSpPr txBox="1"/>
          <p:nvPr/>
        </p:nvSpPr>
        <p:spPr>
          <a:xfrm>
            <a:off x="646544" y="1273038"/>
            <a:ext cx="9873673" cy="738664"/>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CCCE18DC-390B-BEAC-7609-8189617E4878}"/>
              </a:ext>
            </a:extLst>
          </p:cNvPr>
          <p:cNvSpPr txBox="1"/>
          <p:nvPr/>
        </p:nvSpPr>
        <p:spPr>
          <a:xfrm>
            <a:off x="1671782" y="288712"/>
            <a:ext cx="8599054" cy="707886"/>
          </a:xfrm>
          <a:prstGeom prst="rect">
            <a:avLst/>
          </a:prstGeom>
          <a:noFill/>
        </p:spPr>
        <p:txBody>
          <a:bodyPr wrap="square" rtlCol="0">
            <a:spAutoFit/>
          </a:bodyPr>
          <a:lstStyle/>
          <a:p>
            <a:pPr algn="ctr"/>
            <a:r>
              <a:rPr lang="en-US" sz="4000" dirty="0"/>
              <a:t>What’s gone well?</a:t>
            </a:r>
            <a:endParaRPr lang="en-GB" sz="4000" dirty="0"/>
          </a:p>
        </p:txBody>
      </p:sp>
      <p:sp>
        <p:nvSpPr>
          <p:cNvPr id="3" name="TextBox 2">
            <a:extLst>
              <a:ext uri="{FF2B5EF4-FFF2-40B4-BE49-F238E27FC236}">
                <a16:creationId xmlns:a16="http://schemas.microsoft.com/office/drawing/2014/main" id="{9DA95B26-B64D-2297-8133-DEDC5A87A412}"/>
              </a:ext>
            </a:extLst>
          </p:cNvPr>
          <p:cNvSpPr txBox="1"/>
          <p:nvPr/>
        </p:nvSpPr>
        <p:spPr>
          <a:xfrm>
            <a:off x="484909" y="1273038"/>
            <a:ext cx="11388436"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Successful completion of ERDF delivery </a:t>
            </a:r>
          </a:p>
          <a:p>
            <a:r>
              <a:rPr lang="en-GB" sz="2800" dirty="0">
                <a:solidFill>
                  <a:srgbClr val="00B0F0"/>
                </a:solidFill>
                <a:effectLst/>
                <a:latin typeface="Neue Haas Grotesk Text Pro" panose="020B0504020202020204" pitchFamily="34" charset="0"/>
                <a:ea typeface="Calibri" panose="020F0502020204030204" pitchFamily="34" charset="0"/>
                <a:cs typeface="Arial" panose="020B0604020202020204" pitchFamily="34" charset="0"/>
              </a:rPr>
              <a:t>To date, the Growth Hub has worked directly with more than 8,700 businesses, with around 3,000 benefitting from intensive assistance. This has created or safeguarded 6,600 jobs and generated an estimated £330m GVA. </a:t>
            </a:r>
            <a:endParaRPr lang="en-US" sz="2800" dirty="0">
              <a:solidFill>
                <a:srgbClr val="00B0F0"/>
              </a:solidFill>
            </a:endParaRPr>
          </a:p>
          <a:p>
            <a:pPr marL="342900" indent="-342900">
              <a:buFont typeface="Arial" panose="020B0604020202020204" pitchFamily="34" charset="0"/>
              <a:buChar char="•"/>
            </a:pPr>
            <a:r>
              <a:rPr lang="en-US" sz="2800" dirty="0"/>
              <a:t>New </a:t>
            </a:r>
            <a:r>
              <a:rPr lang="en-US" sz="2800" dirty="0" err="1"/>
              <a:t>programmes</a:t>
            </a:r>
            <a:r>
              <a:rPr lang="en-US" sz="2800" dirty="0"/>
              <a:t> piloted</a:t>
            </a:r>
          </a:p>
          <a:p>
            <a:pPr marL="342900" indent="-342900">
              <a:buFont typeface="Arial" panose="020B0604020202020204" pitchFamily="34" charset="0"/>
              <a:buChar char="•"/>
            </a:pPr>
            <a:r>
              <a:rPr lang="en-US" sz="2800" dirty="0"/>
              <a:t>Delivery of 2 SPF funded projects in 3 months</a:t>
            </a:r>
          </a:p>
          <a:p>
            <a:pPr marL="342900" indent="-342900">
              <a:buFont typeface="Arial" panose="020B0604020202020204" pitchFamily="34" charset="0"/>
              <a:buChar char="•"/>
            </a:pPr>
            <a:r>
              <a:rPr lang="en-US" sz="2800" dirty="0"/>
              <a:t>Over 30 businesses supported in Allerdale/Copeland</a:t>
            </a:r>
          </a:p>
          <a:p>
            <a:pPr marL="342900" indent="-342900">
              <a:buFont typeface="Arial" panose="020B0604020202020204" pitchFamily="34" charset="0"/>
              <a:buChar char="•"/>
            </a:pPr>
            <a:r>
              <a:rPr lang="en-US" sz="2800" dirty="0"/>
              <a:t>Refugee/asylum seeker start-up project – 18 contracted,31 supported</a:t>
            </a:r>
          </a:p>
        </p:txBody>
      </p:sp>
    </p:spTree>
    <p:extLst>
      <p:ext uri="{BB962C8B-B14F-4D97-AF65-F5344CB8AC3E}">
        <p14:creationId xmlns:p14="http://schemas.microsoft.com/office/powerpoint/2010/main" val="18077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4F487E2-9DFA-7F79-411C-18861263D27B}"/>
              </a:ext>
            </a:extLst>
          </p:cNvPr>
          <p:cNvSpPr txBox="1"/>
          <p:nvPr/>
        </p:nvSpPr>
        <p:spPr>
          <a:xfrm>
            <a:off x="646544" y="1273038"/>
            <a:ext cx="9873673" cy="738664"/>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CCCE18DC-390B-BEAC-7609-8189617E4878}"/>
              </a:ext>
            </a:extLst>
          </p:cNvPr>
          <p:cNvSpPr txBox="1"/>
          <p:nvPr/>
        </p:nvSpPr>
        <p:spPr>
          <a:xfrm>
            <a:off x="1671782" y="288712"/>
            <a:ext cx="8599054" cy="707886"/>
          </a:xfrm>
          <a:prstGeom prst="rect">
            <a:avLst/>
          </a:prstGeom>
          <a:noFill/>
        </p:spPr>
        <p:txBody>
          <a:bodyPr wrap="square" rtlCol="0">
            <a:spAutoFit/>
          </a:bodyPr>
          <a:lstStyle/>
          <a:p>
            <a:pPr algn="ctr"/>
            <a:r>
              <a:rPr lang="en-US" sz="4000" dirty="0"/>
              <a:t>What’s gone well?</a:t>
            </a:r>
            <a:endParaRPr lang="en-GB" sz="4000" dirty="0"/>
          </a:p>
        </p:txBody>
      </p:sp>
      <p:sp>
        <p:nvSpPr>
          <p:cNvPr id="3" name="TextBox 2">
            <a:extLst>
              <a:ext uri="{FF2B5EF4-FFF2-40B4-BE49-F238E27FC236}">
                <a16:creationId xmlns:a16="http://schemas.microsoft.com/office/drawing/2014/main" id="{9DA95B26-B64D-2297-8133-DEDC5A87A412}"/>
              </a:ext>
            </a:extLst>
          </p:cNvPr>
          <p:cNvSpPr txBox="1"/>
          <p:nvPr/>
        </p:nvSpPr>
        <p:spPr>
          <a:xfrm>
            <a:off x="484909" y="1182231"/>
            <a:ext cx="11388436"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a:t>Free webinars delivered</a:t>
            </a:r>
          </a:p>
          <a:p>
            <a:pPr marL="342900" indent="-342900">
              <a:buFont typeface="Arial" panose="020B0604020202020204" pitchFamily="34" charset="0"/>
              <a:buChar char="•"/>
            </a:pPr>
            <a:r>
              <a:rPr lang="en-US" sz="2800" dirty="0"/>
              <a:t>Food &amp; Drink activity</a:t>
            </a:r>
          </a:p>
          <a:p>
            <a:pPr marL="342900" indent="-342900">
              <a:buFont typeface="Arial" panose="020B0604020202020204" pitchFamily="34" charset="0"/>
              <a:buChar char="•"/>
            </a:pPr>
            <a:r>
              <a:rPr lang="en-US" sz="2800" dirty="0"/>
              <a:t>Supply chain development – Sizewell C, Rolls Royce SMR, Sir Robert McAlpine</a:t>
            </a:r>
          </a:p>
          <a:p>
            <a:pPr marL="342900" indent="-342900">
              <a:buFont typeface="Arial" panose="020B0604020202020204" pitchFamily="34" charset="0"/>
              <a:buChar char="•"/>
            </a:pPr>
            <a:r>
              <a:rPr lang="en-US" sz="2800" dirty="0"/>
              <a:t>Constant conversations with people who want to work with and for us</a:t>
            </a:r>
          </a:p>
        </p:txBody>
      </p:sp>
    </p:spTree>
    <p:extLst>
      <p:ext uri="{BB962C8B-B14F-4D97-AF65-F5344CB8AC3E}">
        <p14:creationId xmlns:p14="http://schemas.microsoft.com/office/powerpoint/2010/main" val="378459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4F487E2-9DFA-7F79-411C-18861263D27B}"/>
              </a:ext>
            </a:extLst>
          </p:cNvPr>
          <p:cNvSpPr txBox="1"/>
          <p:nvPr/>
        </p:nvSpPr>
        <p:spPr>
          <a:xfrm>
            <a:off x="2392217" y="2110132"/>
            <a:ext cx="9873673" cy="646331"/>
          </a:xfrm>
          <a:prstGeom prst="rect">
            <a:avLst/>
          </a:prstGeom>
          <a:noFill/>
        </p:spPr>
        <p:txBody>
          <a:bodyPr wrap="square" rtlCol="0">
            <a:spAutoFit/>
          </a:bodyPr>
          <a:lstStyle/>
          <a:p>
            <a:r>
              <a:rPr lang="en-US" dirty="0"/>
              <a:t>Dimension 1: Be the Best This dimension demonstrates the highest level of impact, jumping 23%, from 52% pre course to 75% post course</a:t>
            </a:r>
          </a:p>
        </p:txBody>
      </p:sp>
      <p:sp>
        <p:nvSpPr>
          <p:cNvPr id="3" name="TextBox 2">
            <a:extLst>
              <a:ext uri="{FF2B5EF4-FFF2-40B4-BE49-F238E27FC236}">
                <a16:creationId xmlns:a16="http://schemas.microsoft.com/office/drawing/2014/main" id="{81FB06F7-6596-5530-12F2-DCD5573C7417}"/>
              </a:ext>
            </a:extLst>
          </p:cNvPr>
          <p:cNvSpPr txBox="1"/>
          <p:nvPr/>
        </p:nvSpPr>
        <p:spPr>
          <a:xfrm>
            <a:off x="1293091" y="315770"/>
            <a:ext cx="8599054" cy="707886"/>
          </a:xfrm>
          <a:prstGeom prst="rect">
            <a:avLst/>
          </a:prstGeom>
          <a:noFill/>
        </p:spPr>
        <p:txBody>
          <a:bodyPr wrap="square" rtlCol="0">
            <a:spAutoFit/>
          </a:bodyPr>
          <a:lstStyle/>
          <a:p>
            <a:pPr algn="ctr"/>
            <a:r>
              <a:rPr lang="en-US" sz="4000" dirty="0"/>
              <a:t>High Performance Flow</a:t>
            </a:r>
            <a:endParaRPr lang="en-GB" sz="4000" dirty="0"/>
          </a:p>
        </p:txBody>
      </p:sp>
      <p:sp>
        <p:nvSpPr>
          <p:cNvPr id="8" name="TextBox 7">
            <a:extLst>
              <a:ext uri="{FF2B5EF4-FFF2-40B4-BE49-F238E27FC236}">
                <a16:creationId xmlns:a16="http://schemas.microsoft.com/office/drawing/2014/main" id="{49B9DB69-2EF0-4310-1FC7-FBDDC94039F0}"/>
              </a:ext>
            </a:extLst>
          </p:cNvPr>
          <p:cNvSpPr txBox="1"/>
          <p:nvPr/>
        </p:nvSpPr>
        <p:spPr>
          <a:xfrm>
            <a:off x="240145" y="1023656"/>
            <a:ext cx="6169890" cy="923330"/>
          </a:xfrm>
          <a:prstGeom prst="rect">
            <a:avLst/>
          </a:prstGeom>
          <a:noFill/>
        </p:spPr>
        <p:txBody>
          <a:bodyPr wrap="square">
            <a:spAutoFit/>
          </a:bodyPr>
          <a:lstStyle/>
          <a:p>
            <a:r>
              <a:rPr lang="en-US" dirty="0"/>
              <a:t>Participants overall High Performance FLOW score jumped 16%, from 62% pre course to 78% post course, suggesting that the course has had a significant impact. </a:t>
            </a:r>
            <a:endParaRPr lang="en-GB" dirty="0"/>
          </a:p>
        </p:txBody>
      </p:sp>
      <p:sp>
        <p:nvSpPr>
          <p:cNvPr id="12" name="TextBox 11">
            <a:extLst>
              <a:ext uri="{FF2B5EF4-FFF2-40B4-BE49-F238E27FC236}">
                <a16:creationId xmlns:a16="http://schemas.microsoft.com/office/drawing/2014/main" id="{2F9D33B5-9D29-F27E-4177-8B832862DF0C}"/>
              </a:ext>
            </a:extLst>
          </p:cNvPr>
          <p:cNvSpPr txBox="1"/>
          <p:nvPr/>
        </p:nvSpPr>
        <p:spPr>
          <a:xfrm>
            <a:off x="240144" y="3133788"/>
            <a:ext cx="10427855" cy="923330"/>
          </a:xfrm>
          <a:prstGeom prst="rect">
            <a:avLst/>
          </a:prstGeom>
          <a:noFill/>
        </p:spPr>
        <p:txBody>
          <a:bodyPr wrap="square">
            <a:spAutoFit/>
          </a:bodyPr>
          <a:lstStyle/>
          <a:p>
            <a:r>
              <a:rPr lang="en-US" dirty="0"/>
              <a:t>Dimension 2: Be Disruptive Participants overall score in this dimension jumped considerably by 18%, from 62% pre course to 80% post course. This demonstrates that participants capacity to innovate, change and apply disruptive thinking has significantly increased.</a:t>
            </a:r>
            <a:endParaRPr lang="en-GB" dirty="0"/>
          </a:p>
        </p:txBody>
      </p:sp>
      <p:sp>
        <p:nvSpPr>
          <p:cNvPr id="16" name="TextBox 15">
            <a:extLst>
              <a:ext uri="{FF2B5EF4-FFF2-40B4-BE49-F238E27FC236}">
                <a16:creationId xmlns:a16="http://schemas.microsoft.com/office/drawing/2014/main" id="{BC3096CB-3E85-82A6-6AC8-EAFE288BF1D9}"/>
              </a:ext>
            </a:extLst>
          </p:cNvPr>
          <p:cNvSpPr txBox="1"/>
          <p:nvPr/>
        </p:nvSpPr>
        <p:spPr>
          <a:xfrm>
            <a:off x="5454071" y="3980231"/>
            <a:ext cx="6169890" cy="1477328"/>
          </a:xfrm>
          <a:prstGeom prst="rect">
            <a:avLst/>
          </a:prstGeom>
          <a:noFill/>
        </p:spPr>
        <p:txBody>
          <a:bodyPr wrap="square">
            <a:spAutoFit/>
          </a:bodyPr>
          <a:lstStyle/>
          <a:p>
            <a:r>
              <a:rPr lang="en-US" dirty="0"/>
              <a:t>Dimension 3: Be brave The overall Be Brave score jumped 7%, from 73% pre course to 80% post course suggesting that participants already demonstrated relatively strong characteristics and </a:t>
            </a:r>
            <a:r>
              <a:rPr lang="en-US" dirty="0" err="1"/>
              <a:t>behaviours</a:t>
            </a:r>
            <a:r>
              <a:rPr lang="en-US" dirty="0"/>
              <a:t> in this dimension upon joining the course.</a:t>
            </a:r>
            <a:endParaRPr lang="en-GB" dirty="0"/>
          </a:p>
        </p:txBody>
      </p:sp>
    </p:spTree>
    <p:extLst>
      <p:ext uri="{BB962C8B-B14F-4D97-AF65-F5344CB8AC3E}">
        <p14:creationId xmlns:p14="http://schemas.microsoft.com/office/powerpoint/2010/main" val="6487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1FB06F7-6596-5530-12F2-DCD5573C7417}"/>
              </a:ext>
            </a:extLst>
          </p:cNvPr>
          <p:cNvSpPr txBox="1"/>
          <p:nvPr/>
        </p:nvSpPr>
        <p:spPr>
          <a:xfrm>
            <a:off x="1293091" y="315770"/>
            <a:ext cx="8599054" cy="707886"/>
          </a:xfrm>
          <a:prstGeom prst="rect">
            <a:avLst/>
          </a:prstGeom>
          <a:noFill/>
        </p:spPr>
        <p:txBody>
          <a:bodyPr wrap="square" rtlCol="0">
            <a:spAutoFit/>
          </a:bodyPr>
          <a:lstStyle/>
          <a:p>
            <a:pPr algn="ctr"/>
            <a:r>
              <a:rPr lang="en-US" sz="4000" dirty="0"/>
              <a:t>High Performance Flow</a:t>
            </a:r>
            <a:endParaRPr lang="en-GB" sz="4000" dirty="0"/>
          </a:p>
        </p:txBody>
      </p:sp>
      <p:sp>
        <p:nvSpPr>
          <p:cNvPr id="6" name="TextBox 5">
            <a:extLst>
              <a:ext uri="{FF2B5EF4-FFF2-40B4-BE49-F238E27FC236}">
                <a16:creationId xmlns:a16="http://schemas.microsoft.com/office/drawing/2014/main" id="{B43AB9F4-73BF-272D-BB85-7CA566A592B3}"/>
              </a:ext>
            </a:extLst>
          </p:cNvPr>
          <p:cNvSpPr txBox="1"/>
          <p:nvPr/>
        </p:nvSpPr>
        <p:spPr>
          <a:xfrm>
            <a:off x="646545" y="1339426"/>
            <a:ext cx="10501745" cy="923330"/>
          </a:xfrm>
          <a:prstGeom prst="rect">
            <a:avLst/>
          </a:prstGeom>
          <a:noFill/>
        </p:spPr>
        <p:txBody>
          <a:bodyPr wrap="square">
            <a:spAutoFit/>
          </a:bodyPr>
          <a:lstStyle/>
          <a:p>
            <a:r>
              <a:rPr lang="en-US" dirty="0"/>
              <a:t>''Before attending the workshop, I was fed up of the business, I'd fallen out of love with what I'd built. The worst part, I didn’t even </a:t>
            </a:r>
            <a:r>
              <a:rPr lang="en-US" dirty="0" err="1"/>
              <a:t>realise</a:t>
            </a:r>
            <a:r>
              <a:rPr lang="en-US" dirty="0"/>
              <a:t> it!'' ''The workshops, helped me </a:t>
            </a:r>
            <a:r>
              <a:rPr lang="en-US" dirty="0" err="1"/>
              <a:t>realise</a:t>
            </a:r>
            <a:r>
              <a:rPr lang="en-US" dirty="0"/>
              <a:t> what was wrong and how to fix it. The advice given was excellent. Thankyou Colin &amp; Mike'' Mike Rudkin – Owner, Cumbria Life Castings Ltd </a:t>
            </a:r>
            <a:endParaRPr lang="en-GB" dirty="0"/>
          </a:p>
        </p:txBody>
      </p:sp>
      <p:sp>
        <p:nvSpPr>
          <p:cNvPr id="9" name="TextBox 8">
            <a:extLst>
              <a:ext uri="{FF2B5EF4-FFF2-40B4-BE49-F238E27FC236}">
                <a16:creationId xmlns:a16="http://schemas.microsoft.com/office/drawing/2014/main" id="{5CDC0B4D-1CA2-AC0A-4574-CBAC2F42923D}"/>
              </a:ext>
            </a:extLst>
          </p:cNvPr>
          <p:cNvSpPr txBox="1"/>
          <p:nvPr/>
        </p:nvSpPr>
        <p:spPr>
          <a:xfrm>
            <a:off x="646545" y="2936511"/>
            <a:ext cx="9984510" cy="923330"/>
          </a:xfrm>
          <a:prstGeom prst="rect">
            <a:avLst/>
          </a:prstGeom>
          <a:noFill/>
        </p:spPr>
        <p:txBody>
          <a:bodyPr wrap="square">
            <a:spAutoFit/>
          </a:bodyPr>
          <a:lstStyle/>
          <a:p>
            <a:r>
              <a:rPr lang="en-US" dirty="0"/>
              <a:t>“I'd highly recommend the High Performance FLOW workshop and have already done so to numerous colleagues and clients. The pace of the workshops and the variety of topics covered was at a level that was easy to relate to your own </a:t>
            </a:r>
            <a:r>
              <a:rPr lang="en-US" dirty="0" err="1"/>
              <a:t>organisation</a:t>
            </a:r>
            <a:r>
              <a:rPr lang="en-US" dirty="0"/>
              <a:t> and industry.” Lyndsay Gray – CEO, Natterjack Marketing </a:t>
            </a:r>
            <a:endParaRPr lang="en-GB" dirty="0"/>
          </a:p>
        </p:txBody>
      </p:sp>
      <p:sp>
        <p:nvSpPr>
          <p:cNvPr id="11" name="TextBox 10">
            <a:extLst>
              <a:ext uri="{FF2B5EF4-FFF2-40B4-BE49-F238E27FC236}">
                <a16:creationId xmlns:a16="http://schemas.microsoft.com/office/drawing/2014/main" id="{4F493496-9B36-7E27-B9D4-30EB3B3DF8B5}"/>
              </a:ext>
            </a:extLst>
          </p:cNvPr>
          <p:cNvSpPr txBox="1"/>
          <p:nvPr/>
        </p:nvSpPr>
        <p:spPr>
          <a:xfrm>
            <a:off x="563417" y="4533596"/>
            <a:ext cx="10501745" cy="646331"/>
          </a:xfrm>
          <a:prstGeom prst="rect">
            <a:avLst/>
          </a:prstGeom>
          <a:noFill/>
        </p:spPr>
        <p:txBody>
          <a:bodyPr wrap="square">
            <a:spAutoFit/>
          </a:bodyPr>
          <a:lstStyle/>
          <a:p>
            <a:r>
              <a:rPr lang="en-US" dirty="0"/>
              <a:t>“One of the best and most useful business courses I have ever attended.” Tracey Lindsay –Owner, Manor Barn Organics </a:t>
            </a:r>
            <a:endParaRPr lang="en-GB" dirty="0"/>
          </a:p>
        </p:txBody>
      </p:sp>
    </p:spTree>
    <p:extLst>
      <p:ext uri="{BB962C8B-B14F-4D97-AF65-F5344CB8AC3E}">
        <p14:creationId xmlns:p14="http://schemas.microsoft.com/office/powerpoint/2010/main" val="255275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5DF7F6EA03E44E9AD9227CA8FB42F6" ma:contentTypeVersion="7" ma:contentTypeDescription="Create a new document." ma:contentTypeScope="" ma:versionID="f40f302e7195b7d92a3e52fc2c4cfce4">
  <xsd:schema xmlns:xsd="http://www.w3.org/2001/XMLSchema" xmlns:xs="http://www.w3.org/2001/XMLSchema" xmlns:p="http://schemas.microsoft.com/office/2006/metadata/properties" xmlns:ns2="207dab1f-6ef1-42e9-b2ce-6fb272fda2ca" xmlns:ns3="08c8646e-bcb7-480c-aef5-c7ab87d25589" targetNamespace="http://schemas.microsoft.com/office/2006/metadata/properties" ma:root="true" ma:fieldsID="6ee2994e0829ce11ded14ebb14887e73" ns2:_="" ns3:_="">
    <xsd:import namespace="207dab1f-6ef1-42e9-b2ce-6fb272fda2ca"/>
    <xsd:import namespace="08c8646e-bcb7-480c-aef5-c7ab87d2558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dab1f-6ef1-42e9-b2ce-6fb272fda2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c8646e-bcb7-480c-aef5-c7ab87d2558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5E2BB0-439C-486E-84E2-6E98F12935C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27696D-B61D-433B-829B-F7D30F8C0415}">
  <ds:schemaRefs>
    <ds:schemaRef ds:uri="http://schemas.microsoft.com/sharepoint/v3/contenttype/forms"/>
  </ds:schemaRefs>
</ds:datastoreItem>
</file>

<file path=customXml/itemProps3.xml><?xml version="1.0" encoding="utf-8"?>
<ds:datastoreItem xmlns:ds="http://schemas.openxmlformats.org/officeDocument/2006/customXml" ds:itemID="{1CF6ADF5-B691-4DF1-AD6A-A644659B80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7dab1f-6ef1-42e9-b2ce-6fb272fda2ca"/>
    <ds:schemaRef ds:uri="08c8646e-bcb7-480c-aef5-c7ab87d255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216</TotalTime>
  <Words>1995</Words>
  <Application>Microsoft Office PowerPoint</Application>
  <PresentationFormat>Widescreen</PresentationFormat>
  <Paragraphs>235</Paragraphs>
  <Slides>33</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FSAlbert</vt:lpstr>
      <vt:lpstr>Helvetica</vt:lpstr>
      <vt:lpstr>Neue Haas Grotesk Text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Robinson</dc:creator>
  <cp:lastModifiedBy>Gareth O'Rourke</cp:lastModifiedBy>
  <cp:revision>5</cp:revision>
  <dcterms:created xsi:type="dcterms:W3CDTF">2022-06-27T13:19:32Z</dcterms:created>
  <dcterms:modified xsi:type="dcterms:W3CDTF">2023-12-08T12:12:17Z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0x010100F55DF7F6EA03E44E9AD9227CA8FB42F6</vt:lpwstr>
  </property>
</Properties>
</file>